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17" r:id="rId2"/>
  </p:sldMasterIdLst>
  <p:notesMasterIdLst>
    <p:notesMasterId r:id="rId15"/>
  </p:notesMasterIdLst>
  <p:sldIdLst>
    <p:sldId id="290" r:id="rId3"/>
    <p:sldId id="280" r:id="rId4"/>
    <p:sldId id="281" r:id="rId5"/>
    <p:sldId id="282" r:id="rId6"/>
    <p:sldId id="283" r:id="rId7"/>
    <p:sldId id="291" r:id="rId8"/>
    <p:sldId id="284" r:id="rId9"/>
    <p:sldId id="285" r:id="rId10"/>
    <p:sldId id="286" r:id="rId11"/>
    <p:sldId id="287" r:id="rId12"/>
    <p:sldId id="288" r:id="rId13"/>
    <p:sldId id="289" r:id="rId14"/>
  </p:sldIdLst>
  <p:sldSz cx="9144000" cy="6858000" type="screen4x3"/>
  <p:notesSz cx="6858000" cy="99456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FF"/>
    <a:srgbClr val="CC99FF"/>
    <a:srgbClr val="800080"/>
    <a:srgbClr val="003366"/>
    <a:srgbClr val="CC0066"/>
    <a:srgbClr val="FF5353"/>
    <a:srgbClr val="FF8B8B"/>
    <a:srgbClr val="FF96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08" autoAdjust="0"/>
  </p:normalViewPr>
  <p:slideViewPr>
    <p:cSldViewPr>
      <p:cViewPr>
        <p:scale>
          <a:sx n="75" d="100"/>
          <a:sy n="75" d="100"/>
        </p:scale>
        <p:origin x="-7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998"/>
    </p:cViewPr>
  </p:sorterViewPr>
  <p:notesViewPr>
    <p:cSldViewPr>
      <p:cViewPr>
        <p:scale>
          <a:sx n="100" d="100"/>
          <a:sy n="100" d="100"/>
        </p:scale>
        <p:origin x="-1632" y="2520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F0376C7-E007-46E6-BBE7-0DD58C910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689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29893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01302"/>
      </p:ext>
    </p:extLst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662"/>
      </p:ext>
    </p:extLst>
  </p:cSld>
  <p:clrMapOvr>
    <a:masterClrMapping/>
  </p:clrMapOvr>
  <p:transition>
    <p:wheel spokes="2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614998" cy="135729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177765291"/>
      </p:ext>
    </p:extLst>
  </p:cSld>
  <p:clrMapOvr>
    <a:masterClrMapping/>
  </p:clrMapOvr>
  <p:transition>
    <p:wheel spokes="2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29514"/>
      </p:ext>
    </p:extLst>
  </p:cSld>
  <p:clrMapOvr>
    <a:masterClrMapping/>
  </p:clrMapOvr>
  <p:transition>
    <p:wheel spokes="2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45720"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4BD6F49A-B0FF-4303-BC4F-8A2379D5FFF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174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07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7796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8200"/>
            <a:ext cx="41529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838200"/>
            <a:ext cx="41529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97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44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9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>
  <p:cSld name="Title and Conten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404665"/>
            <a:ext cx="6248400" cy="504056"/>
          </a:xfrm>
          <a:prstGeom prst="roundRect">
            <a:avLst>
              <a:gd name="adj" fmla="val 424"/>
            </a:avLst>
          </a:prstGeom>
          <a:solidFill>
            <a:schemeClr val="bg1"/>
          </a:solidFill>
        </p:spPr>
        <p:txBody>
          <a:bodyPr anchor="t" anchorCtr="0"/>
          <a:lstStyle>
            <a:lvl1pPr algn="r">
              <a:defRPr>
                <a:latin typeface="Arial Narrow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3724275"/>
          </a:xfrm>
        </p:spPr>
        <p:txBody>
          <a:bodyPr/>
          <a:lstStyle>
            <a:lvl1pPr marL="268288" indent="-268288">
              <a:lnSpc>
                <a:spcPct val="95000"/>
              </a:lnSpc>
              <a:spcBef>
                <a:spcPts val="300"/>
              </a:spcBef>
              <a:buClr>
                <a:srgbClr val="800080"/>
              </a:buClr>
              <a:buSzPct val="100000"/>
              <a:buFont typeface="Wingdings" pitchFamily="2" charset="2"/>
              <a:buChar char=""/>
              <a:defRPr>
                <a:latin typeface="Arial Narrow" pitchFamily="34" charset="0"/>
              </a:defRPr>
            </a:lvl1pPr>
            <a:lvl2pPr marL="449263" indent="-180975">
              <a:lnSpc>
                <a:spcPct val="95000"/>
              </a:lnSpc>
              <a:spcBef>
                <a:spcPts val="300"/>
              </a:spcBef>
              <a:buClr>
                <a:srgbClr val="003366"/>
              </a:buClr>
              <a:buSzPct val="100000"/>
              <a:buFont typeface="Arial" pitchFamily="34" charset="0"/>
              <a:buChar char="•"/>
              <a:defRPr sz="2400">
                <a:latin typeface="Arial Narrow" pitchFamily="34" charset="0"/>
              </a:defRPr>
            </a:lvl2pPr>
            <a:lvl3pPr marL="630238" indent="-180975">
              <a:lnSpc>
                <a:spcPct val="95000"/>
              </a:lnSpc>
              <a:spcBef>
                <a:spcPts val="300"/>
              </a:spcBef>
              <a:buSzPct val="100000"/>
              <a:buFont typeface="Arial Narrow" pitchFamily="34" charset="0"/>
              <a:buChar char="−"/>
              <a:defRPr sz="2200">
                <a:latin typeface="Arial Narrow" pitchFamily="34" charset="0"/>
              </a:defRPr>
            </a:lvl3pPr>
            <a:lvl4pPr>
              <a:defRPr>
                <a:latin typeface="Arial Narrow" pitchFamily="34" charset="0"/>
              </a:defRPr>
            </a:lvl4pPr>
            <a:lvl5pPr>
              <a:defRPr>
                <a:latin typeface="Arial Narrow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75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68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0693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534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07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6238" y="3048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04800"/>
            <a:ext cx="6192838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8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7420457"/>
      </p:ext>
    </p:extLst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34736"/>
      </p:ext>
    </p:extLst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14379"/>
      </p:ext>
    </p:extLst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09831"/>
      </p:ext>
    </p:extLst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916157"/>
      </p:ext>
    </p:extLst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2091083"/>
      </p:ext>
    </p:extLst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0472984"/>
      </p:ext>
    </p:extLst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2571750" y="620713"/>
            <a:ext cx="6248400" cy="593725"/>
          </a:xfrm>
          <a:prstGeom prst="roundRect">
            <a:avLst>
              <a:gd name="adj" fmla="val 21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uiExpand="1" build="p" autoUpdateAnimBg="0">
        <p:tmplLst>
          <p:tmpl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2428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600">
          <a:solidFill>
            <a:schemeClr val="tx1"/>
          </a:solidFill>
          <a:latin typeface="+mn-lt"/>
        </a:defRPr>
      </a:lvl2pPr>
      <a:lvl3pPr marL="871538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8200"/>
            <a:ext cx="84582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8280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8459788" cy="533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6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0067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build="p" bldLvl="3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5050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0"/>
        </a:spcAft>
        <a:buClr>
          <a:srgbClr val="0066FF"/>
        </a:buClr>
        <a:buFont typeface="Symbol" pitchFamily="18" charset="2"/>
        <a:buChar char="·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5000"/>
        </a:spcBef>
        <a:spcAft>
          <a:spcPct val="0"/>
        </a:spcAft>
        <a:buSzPct val="120000"/>
        <a:buChar char="•"/>
        <a:defRPr sz="25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ortsci.org/resource/stats/repanova.html#rmslide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504056"/>
          </a:xfrm>
        </p:spPr>
        <p:txBody>
          <a:bodyPr/>
          <a:lstStyle/>
          <a:p>
            <a:pPr algn="ctr"/>
            <a:r>
              <a:rPr lang="en-US" dirty="0" smtClean="0"/>
              <a:t>Linear Mixed Models: 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8856984" cy="6084024"/>
          </a:xfrm>
        </p:spPr>
        <p:txBody>
          <a:bodyPr/>
          <a:lstStyle/>
          <a:p>
            <a:r>
              <a:rPr lang="en-US" dirty="0" smtClean="0"/>
              <a:t>The first five slides are an introduction to mixed modeling edited from a presentation “Estimating </a:t>
            </a:r>
            <a:r>
              <a:rPr lang="en-US" dirty="0"/>
              <a:t>and Adjusting for Effects of Environmental Factors in Sport </a:t>
            </a:r>
            <a:r>
              <a:rPr lang="en-US" dirty="0" smtClean="0"/>
              <a:t>Research” at the ECSS conference in 2013. </a:t>
            </a:r>
          </a:p>
          <a:p>
            <a:pPr lvl="1"/>
            <a:r>
              <a:rPr lang="en-US" dirty="0" smtClean="0"/>
              <a:t>The full slideshow is available at a link in the first In-brief item in the 2013 issue of Sportscience.</a:t>
            </a:r>
          </a:p>
          <a:p>
            <a:pPr lvl="1"/>
            <a:r>
              <a:rPr lang="en-US" dirty="0" smtClean="0"/>
              <a:t>The rest of that slideshow is a summary of various recent studies in which my colleagues/students and I have used mixed </a:t>
            </a:r>
            <a:r>
              <a:rPr lang="en-US" dirty="0" smtClean="0"/>
              <a:t>modeling.</a:t>
            </a:r>
          </a:p>
          <a:p>
            <a:pPr lvl="1"/>
            <a:r>
              <a:rPr lang="en-US" dirty="0" smtClean="0"/>
              <a:t>For a full slideshow on linear models and magnitudes of effects thereof, follow the link </a:t>
            </a:r>
            <a:r>
              <a:rPr lang="en-AU" u="sng" dirty="0" smtClean="0"/>
              <a:t>Linear </a:t>
            </a:r>
            <a:r>
              <a:rPr lang="en-AU" u="sng" dirty="0"/>
              <a:t>models and effect </a:t>
            </a:r>
            <a:r>
              <a:rPr lang="en-AU" u="sng" dirty="0" smtClean="0"/>
              <a:t>magnitudes</a:t>
            </a:r>
            <a:r>
              <a:rPr lang="en-AU" dirty="0"/>
              <a:t> </a:t>
            </a:r>
            <a:r>
              <a:rPr lang="en-AU" dirty="0" smtClean="0"/>
              <a:t>at Sportscience.</a:t>
            </a:r>
            <a:endParaRPr lang="en-US" dirty="0" smtClean="0"/>
          </a:p>
          <a:p>
            <a:r>
              <a:rPr lang="en-US" dirty="0" smtClean="0"/>
              <a:t>The remaining six slides illustrate the hat metaphor for random effects and come from a presentation “Analysis of Repeated Measures” at the ACSM conference in 2003.  </a:t>
            </a:r>
          </a:p>
          <a:p>
            <a:pPr lvl="1"/>
            <a:r>
              <a:rPr lang="en-US" dirty="0" smtClean="0"/>
              <a:t>The full slideshow is available via the link </a:t>
            </a:r>
            <a:r>
              <a:rPr lang="en-US" dirty="0" smtClean="0">
                <a:hlinkClick r:id="rId2"/>
              </a:rPr>
              <a:t>Repeated</a:t>
            </a:r>
            <a:r>
              <a:rPr lang="en-US" dirty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measures</a:t>
            </a:r>
            <a:r>
              <a:rPr lang="en-US" dirty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&amp;</a:t>
            </a:r>
            <a:r>
              <a:rPr lang="en-US" dirty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random</a:t>
            </a:r>
            <a:r>
              <a:rPr lang="en-US" dirty="0">
                <a:hlinkClick r:id="rId2"/>
              </a:rPr>
              <a:t> </a:t>
            </a:r>
            <a:r>
              <a:rPr lang="en-US" smtClean="0">
                <a:hlinkClick r:id="rId2"/>
              </a:rPr>
              <a:t>effects</a:t>
            </a:r>
            <a:r>
              <a:rPr lang="en-US"/>
              <a:t> </a:t>
            </a:r>
            <a:r>
              <a:rPr lang="en-US" smtClean="0"/>
              <a:t>Sportscience.</a:t>
            </a:r>
            <a:endParaRPr lang="en-US" dirty="0" smtClean="0"/>
          </a:p>
          <a:p>
            <a:pPr lvl="1"/>
            <a:r>
              <a:rPr lang="en-US" dirty="0" smtClean="0"/>
              <a:t>The rest of that slideshow explains the various ways to analyze repeated measures, individual responses, moderators, trends and mediators.</a:t>
            </a:r>
          </a:p>
        </p:txBody>
      </p:sp>
    </p:spTree>
    <p:extLst>
      <p:ext uri="{BB962C8B-B14F-4D97-AF65-F5344CB8AC3E}">
        <p14:creationId xmlns:p14="http://schemas.microsoft.com/office/powerpoint/2010/main" val="194107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3400"/>
          </a:xfrm>
          <a:solidFill>
            <a:srgbClr val="FFFF66"/>
          </a:solidFill>
        </p:spPr>
        <p:txBody>
          <a:bodyPr/>
          <a:lstStyle/>
          <a:p>
            <a:r>
              <a:rPr lang="en-US" altLang="en-US" b="0" smtClean="0"/>
              <a:t>Basics: </a:t>
            </a:r>
            <a:r>
              <a:rPr lang="en-US" altLang="en-US" smtClean="0"/>
              <a:t>The "Hats" Metaphor for Random Effects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763000" cy="6146800"/>
          </a:xfrm>
        </p:spPr>
        <p:txBody>
          <a:bodyPr/>
          <a:lstStyle/>
          <a:p>
            <a:r>
              <a:rPr lang="en-US" altLang="en-US" smtClean="0"/>
              <a:t>When you measure something, it's like adding together numbers drawn from several hats.</a:t>
            </a:r>
          </a:p>
          <a:p>
            <a:pPr lvl="1"/>
            <a:r>
              <a:rPr lang="en-US" altLang="en-US" smtClean="0"/>
              <a:t>Each hat holds a zillion pieces of paper, each with a number.</a:t>
            </a:r>
          </a:p>
          <a:p>
            <a:pPr lvl="1"/>
            <a:r>
              <a:rPr lang="en-US" altLang="en-US" smtClean="0"/>
              <a:t>The numbers are normally distributed with mean = 0, SD = ??</a:t>
            </a:r>
          </a:p>
          <a:p>
            <a:pPr>
              <a:spcBef>
                <a:spcPct val="10000"/>
              </a:spcBef>
            </a:pPr>
            <a:r>
              <a:rPr lang="en-US" altLang="en-US" smtClean="0"/>
              <a:t>Example: measure a girl's performance several times.</a:t>
            </a:r>
          </a:p>
        </p:txBody>
      </p:sp>
      <p:sp>
        <p:nvSpPr>
          <p:cNvPr id="266244" name="Text Box 4"/>
          <p:cNvSpPr txBox="1">
            <a:spLocks noChangeArrowheads="1"/>
          </p:cNvSpPr>
          <p:nvPr/>
        </p:nvSpPr>
        <p:spPr bwMode="auto">
          <a:xfrm>
            <a:off x="723900" y="2971800"/>
            <a:ext cx="7658100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5050"/>
              </a:buClr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10000"/>
              </a:spcBef>
              <a:buClr>
                <a:srgbClr val="0066FF"/>
              </a:buClr>
              <a:buFont typeface="Symbol" pitchFamily="18" charset="2"/>
              <a:buChar char="·"/>
              <a:defRPr sz="2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5000"/>
              </a:spcBef>
              <a:buSzPct val="120000"/>
              <a:buChar char="•"/>
              <a:defRPr sz="25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600" smtClean="0">
                <a:solidFill>
                  <a:srgbClr val="000000"/>
                </a:solidFill>
              </a:rPr>
              <a:t>Suppose true mean performance of all girls = 48.3</a:t>
            </a:r>
          </a:p>
        </p:txBody>
      </p:sp>
      <p:grpSp>
        <p:nvGrpSpPr>
          <p:cNvPr id="266278" name="Group 38"/>
          <p:cNvGrpSpPr>
            <a:grpSpLocks/>
          </p:cNvGrpSpPr>
          <p:nvPr/>
        </p:nvGrpSpPr>
        <p:grpSpPr bwMode="auto">
          <a:xfrm>
            <a:off x="377825" y="3505200"/>
            <a:ext cx="3170238" cy="1312863"/>
            <a:chOff x="238" y="2208"/>
            <a:chExt cx="1997" cy="827"/>
          </a:xfrm>
        </p:grpSpPr>
        <p:sp>
          <p:nvSpPr>
            <p:cNvPr id="6183" name="Text Box 6"/>
            <p:cNvSpPr txBox="1">
              <a:spLocks noChangeArrowheads="1"/>
            </p:cNvSpPr>
            <p:nvPr/>
          </p:nvSpPr>
          <p:spPr bwMode="auto">
            <a:xfrm>
              <a:off x="238" y="2208"/>
              <a:ext cx="1997" cy="4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A girl's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true</a:t>
              </a:r>
              <a:r>
                <a:rPr lang="en-US" altLang="en-US" sz="2600" smtClean="0">
                  <a:solidFill>
                    <a:srgbClr val="000000"/>
                  </a:solidFill>
                </a:rPr>
                <a:t> performance</a:t>
              </a:r>
            </a:p>
            <a:p>
              <a:pPr algn="ct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(not observed)</a:t>
              </a:r>
            </a:p>
          </p:txBody>
        </p:sp>
        <p:sp>
          <p:nvSpPr>
            <p:cNvPr id="6184" name="Text Box 7"/>
            <p:cNvSpPr txBox="1">
              <a:spLocks noChangeArrowheads="1"/>
            </p:cNvSpPr>
            <p:nvPr/>
          </p:nvSpPr>
          <p:spPr bwMode="auto">
            <a:xfrm>
              <a:off x="432" y="2776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48.3</a:t>
              </a:r>
            </a:p>
          </p:txBody>
        </p:sp>
        <p:sp>
          <p:nvSpPr>
            <p:cNvPr id="6185" name="Text Box 21"/>
            <p:cNvSpPr txBox="1">
              <a:spLocks noChangeArrowheads="1"/>
            </p:cNvSpPr>
            <p:nvPr/>
          </p:nvSpPr>
          <p:spPr bwMode="auto">
            <a:xfrm>
              <a:off x="780" y="2776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266297" name="Group 57"/>
          <p:cNvGrpSpPr>
            <a:grpSpLocks/>
          </p:cNvGrpSpPr>
          <p:nvPr/>
        </p:nvGrpSpPr>
        <p:grpSpPr bwMode="auto">
          <a:xfrm>
            <a:off x="1049338" y="4406900"/>
            <a:ext cx="2370137" cy="2146300"/>
            <a:chOff x="661" y="2776"/>
            <a:chExt cx="1493" cy="1352"/>
          </a:xfrm>
        </p:grpSpPr>
        <p:sp>
          <p:nvSpPr>
            <p:cNvPr id="6177" name="Text Box 17"/>
            <p:cNvSpPr txBox="1">
              <a:spLocks noChangeArrowheads="1"/>
            </p:cNvSpPr>
            <p:nvPr/>
          </p:nvSpPr>
          <p:spPr bwMode="auto">
            <a:xfrm>
              <a:off x="1345" y="2776"/>
              <a:ext cx="4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55.7</a:t>
              </a:r>
            </a:p>
          </p:txBody>
        </p:sp>
        <p:pic>
          <p:nvPicPr>
            <p:cNvPr id="6178" name="Picture 18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" y="3144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9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945" y="3576"/>
              <a:ext cx="447" cy="28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Times New Roman"/>
                  <a:cs typeface="Times New Roman"/>
                </a:rPr>
                <a:t>Girls</a:t>
              </a:r>
            </a:p>
          </p:txBody>
        </p:sp>
        <p:sp>
          <p:nvSpPr>
            <p:cNvPr id="6180" name="Text Box 20"/>
            <p:cNvSpPr txBox="1">
              <a:spLocks noChangeArrowheads="1"/>
            </p:cNvSpPr>
            <p:nvPr/>
          </p:nvSpPr>
          <p:spPr bwMode="auto">
            <a:xfrm>
              <a:off x="934" y="2776"/>
              <a:ext cx="389" cy="265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+7.4</a:t>
              </a:r>
            </a:p>
          </p:txBody>
        </p:sp>
        <p:sp>
          <p:nvSpPr>
            <p:cNvPr id="6181" name="Line 22"/>
            <p:cNvSpPr>
              <a:spLocks noChangeShapeType="1"/>
            </p:cNvSpPr>
            <p:nvPr/>
          </p:nvSpPr>
          <p:spPr bwMode="auto">
            <a:xfrm flipV="1">
              <a:off x="1152" y="3072"/>
              <a:ext cx="0" cy="38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6263" name="Text Box 23"/>
            <p:cNvSpPr txBox="1">
              <a:spLocks noChangeArrowheads="1"/>
            </p:cNvSpPr>
            <p:nvPr/>
          </p:nvSpPr>
          <p:spPr bwMode="auto">
            <a:xfrm>
              <a:off x="1440" y="3552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9.2</a:t>
              </a:r>
            </a:p>
          </p:txBody>
        </p:sp>
      </p:grpSp>
      <p:sp>
        <p:nvSpPr>
          <p:cNvPr id="266277" name="Rectangle 37"/>
          <p:cNvSpPr>
            <a:spLocks noChangeArrowheads="1"/>
          </p:cNvSpPr>
          <p:nvPr/>
        </p:nvSpPr>
        <p:spPr bwMode="auto">
          <a:xfrm>
            <a:off x="5715000" y="5219700"/>
            <a:ext cx="32766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82800"/>
          <a:lstStyle>
            <a:lvl1pPr marL="342900" indent="-342900">
              <a:spcBef>
                <a:spcPct val="20000"/>
              </a:spcBef>
              <a:buClr>
                <a:srgbClr val="FF5050"/>
              </a:buClr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10000"/>
              </a:spcBef>
              <a:buClr>
                <a:srgbClr val="0066FF"/>
              </a:buClr>
              <a:buFont typeface="Symbol" pitchFamily="18" charset="2"/>
              <a:buChar char="·"/>
              <a:defRPr sz="2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5000"/>
              </a:spcBef>
              <a:buSzPct val="120000"/>
              <a:buChar char="•"/>
              <a:defRPr sz="25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lnSpc>
                <a:spcPct val="85000"/>
              </a:lnSpc>
            </a:pPr>
            <a:r>
              <a:rPr lang="en-US" altLang="en-US" smtClean="0">
                <a:solidFill>
                  <a:srgbClr val="000000"/>
                </a:solidFill>
              </a:rPr>
              <a:t>The random effects in SAS are Girl and Girl</a:t>
            </a:r>
            <a:r>
              <a:rPr lang="en-US" altLang="en-US" b="1" smtClean="0">
                <a:solidFill>
                  <a:srgbClr val="000000"/>
                </a:solidFill>
                <a:sym typeface="Symbol" pitchFamily="18" charset="2"/>
              </a:rPr>
              <a:t></a:t>
            </a:r>
            <a:r>
              <a:rPr lang="en-US" altLang="en-US" smtClean="0">
                <a:solidFill>
                  <a:srgbClr val="000000"/>
                </a:solidFill>
              </a:rPr>
              <a:t>Trial (= the residuals).</a:t>
            </a:r>
          </a:p>
        </p:txBody>
      </p:sp>
      <p:grpSp>
        <p:nvGrpSpPr>
          <p:cNvPr id="266298" name="Group 58"/>
          <p:cNvGrpSpPr>
            <a:grpSpLocks/>
          </p:cNvGrpSpPr>
          <p:nvPr/>
        </p:nvGrpSpPr>
        <p:grpSpPr bwMode="auto">
          <a:xfrm>
            <a:off x="2667000" y="3505200"/>
            <a:ext cx="5791200" cy="1465263"/>
            <a:chOff x="1680" y="2208"/>
            <a:chExt cx="3648" cy="923"/>
          </a:xfrm>
        </p:grpSpPr>
        <p:grpSp>
          <p:nvGrpSpPr>
            <p:cNvPr id="6170" name="Group 40"/>
            <p:cNvGrpSpPr>
              <a:grpSpLocks/>
            </p:cNvGrpSpPr>
            <p:nvPr/>
          </p:nvGrpSpPr>
          <p:grpSpPr bwMode="auto">
            <a:xfrm>
              <a:off x="2208" y="2208"/>
              <a:ext cx="3120" cy="827"/>
              <a:chOff x="2208" y="2208"/>
              <a:chExt cx="3120" cy="827"/>
            </a:xfrm>
          </p:grpSpPr>
          <p:sp>
            <p:nvSpPr>
              <p:cNvPr id="6172" name="Text Box 9"/>
              <p:cNvSpPr txBox="1">
                <a:spLocks noChangeArrowheads="1"/>
              </p:cNvSpPr>
              <p:nvPr/>
            </p:nvSpPr>
            <p:spPr bwMode="auto">
              <a:xfrm>
                <a:off x="2509" y="2208"/>
                <a:ext cx="2604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FF5050"/>
                  </a:buClr>
                  <a:buFont typeface="Symbol" pitchFamily="18" charset="2"/>
                  <a:buChar char="·"/>
                  <a:defRPr sz="2800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>
                  <a:spcBef>
                    <a:spcPct val="10000"/>
                  </a:spcBef>
                  <a:buClr>
                    <a:srgbClr val="0066FF"/>
                  </a:buClr>
                  <a:buFont typeface="Symbol" pitchFamily="18" charset="2"/>
                  <a:buChar char="·"/>
                  <a:defRPr sz="2600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>
                  <a:spcBef>
                    <a:spcPct val="5000"/>
                  </a:spcBef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Arial Narrow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>
                  <a:lnSpc>
                    <a:spcPct val="85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2600" smtClean="0">
                    <a:solidFill>
                      <a:srgbClr val="000000"/>
                    </a:solidFill>
                  </a:rPr>
                  <a:t>A girl's </a:t>
                </a:r>
                <a:r>
                  <a:rPr lang="en-US" altLang="en-US" sz="2600" b="1" smtClean="0">
                    <a:solidFill>
                      <a:srgbClr val="000000"/>
                    </a:solidFill>
                  </a:rPr>
                  <a:t>observed</a:t>
                </a:r>
                <a:r>
                  <a:rPr lang="en-US" altLang="en-US" sz="2600" smtClean="0">
                    <a:solidFill>
                      <a:srgbClr val="000000"/>
                    </a:solidFill>
                  </a:rPr>
                  <a:t> performance…</a:t>
                </a:r>
              </a:p>
            </p:txBody>
          </p:sp>
          <p:sp>
            <p:nvSpPr>
              <p:cNvPr id="6173" name="Text Box 10"/>
              <p:cNvSpPr txBox="1">
                <a:spLocks noChangeArrowheads="1"/>
              </p:cNvSpPr>
              <p:nvPr/>
            </p:nvSpPr>
            <p:spPr bwMode="auto">
              <a:xfrm>
                <a:off x="2255" y="2776"/>
                <a:ext cx="378" cy="2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FF5050"/>
                  </a:buClr>
                  <a:buFont typeface="Symbol" pitchFamily="18" charset="2"/>
                  <a:buChar char="·"/>
                  <a:defRPr sz="2800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>
                  <a:spcBef>
                    <a:spcPct val="10000"/>
                  </a:spcBef>
                  <a:buClr>
                    <a:srgbClr val="0066FF"/>
                  </a:buClr>
                  <a:buFont typeface="Symbol" pitchFamily="18" charset="2"/>
                  <a:buChar char="·"/>
                  <a:defRPr sz="2600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>
                  <a:spcBef>
                    <a:spcPct val="5000"/>
                  </a:spcBef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Arial Narrow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r">
                  <a:lnSpc>
                    <a:spcPct val="85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2600" smtClean="0">
                    <a:solidFill>
                      <a:srgbClr val="000000"/>
                    </a:solidFill>
                  </a:rPr>
                  <a:t>55.7</a:t>
                </a:r>
              </a:p>
            </p:txBody>
          </p:sp>
          <p:sp>
            <p:nvSpPr>
              <p:cNvPr id="6174" name="Line 11"/>
              <p:cNvSpPr>
                <a:spLocks noChangeShapeType="1"/>
              </p:cNvSpPr>
              <p:nvPr/>
            </p:nvSpPr>
            <p:spPr bwMode="auto">
              <a:xfrm>
                <a:off x="2208" y="2472"/>
                <a:ext cx="31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2600" smtClean="0">
                  <a:solidFill>
                    <a:srgbClr val="00000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6175" name="Text Box 12"/>
              <p:cNvSpPr txBox="1">
                <a:spLocks noChangeArrowheads="1"/>
              </p:cNvSpPr>
              <p:nvPr/>
            </p:nvSpPr>
            <p:spPr bwMode="auto">
              <a:xfrm>
                <a:off x="2461" y="2496"/>
                <a:ext cx="865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FF5050"/>
                  </a:buClr>
                  <a:buFont typeface="Symbol" pitchFamily="18" charset="2"/>
                  <a:buChar char="·"/>
                  <a:defRPr sz="2800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>
                  <a:spcBef>
                    <a:spcPct val="10000"/>
                  </a:spcBef>
                  <a:buClr>
                    <a:srgbClr val="0066FF"/>
                  </a:buClr>
                  <a:buFont typeface="Symbol" pitchFamily="18" charset="2"/>
                  <a:buChar char="·"/>
                  <a:defRPr sz="2600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>
                  <a:spcBef>
                    <a:spcPct val="5000"/>
                  </a:spcBef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Arial Narrow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>
                  <a:lnSpc>
                    <a:spcPct val="85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2600" smtClean="0">
                    <a:solidFill>
                      <a:srgbClr val="000000"/>
                    </a:solidFill>
                  </a:rPr>
                  <a:t>in Trial #1</a:t>
                </a:r>
              </a:p>
            </p:txBody>
          </p:sp>
          <p:sp>
            <p:nvSpPr>
              <p:cNvPr id="6176" name="Text Box 29"/>
              <p:cNvSpPr txBox="1">
                <a:spLocks noChangeArrowheads="1"/>
              </p:cNvSpPr>
              <p:nvPr/>
            </p:nvSpPr>
            <p:spPr bwMode="auto">
              <a:xfrm>
                <a:off x="2603" y="2776"/>
                <a:ext cx="146" cy="2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FF5050"/>
                  </a:buClr>
                  <a:buFont typeface="Symbol" pitchFamily="18" charset="2"/>
                  <a:buChar char="·"/>
                  <a:defRPr sz="2800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>
                  <a:spcBef>
                    <a:spcPct val="10000"/>
                  </a:spcBef>
                  <a:buClr>
                    <a:srgbClr val="0066FF"/>
                  </a:buClr>
                  <a:buFont typeface="Symbol" pitchFamily="18" charset="2"/>
                  <a:buChar char="·"/>
                  <a:defRPr sz="2600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>
                  <a:spcBef>
                    <a:spcPct val="5000"/>
                  </a:spcBef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Arial Narrow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>
                  <a:lnSpc>
                    <a:spcPct val="85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2600" smtClean="0">
                    <a:solidFill>
                      <a:srgbClr val="000000"/>
                    </a:solidFill>
                  </a:rPr>
                  <a:t>+</a:t>
                </a:r>
              </a:p>
            </p:txBody>
          </p:sp>
        </p:grpSp>
        <p:sp>
          <p:nvSpPr>
            <p:cNvPr id="6171" name="Freeform 55"/>
            <p:cNvSpPr>
              <a:spLocks/>
            </p:cNvSpPr>
            <p:nvPr/>
          </p:nvSpPr>
          <p:spPr bwMode="auto">
            <a:xfrm>
              <a:off x="1680" y="3016"/>
              <a:ext cx="592" cy="115"/>
            </a:xfrm>
            <a:custGeom>
              <a:avLst/>
              <a:gdLst>
                <a:gd name="T0" fmla="*/ 0 w 592"/>
                <a:gd name="T1" fmla="*/ 16 h 115"/>
                <a:gd name="T2" fmla="*/ 256 w 592"/>
                <a:gd name="T3" fmla="*/ 112 h 115"/>
                <a:gd name="T4" fmla="*/ 592 w 592"/>
                <a:gd name="T5" fmla="*/ 0 h 1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2" h="115">
                  <a:moveTo>
                    <a:pt x="0" y="16"/>
                  </a:moveTo>
                  <a:cubicBezTo>
                    <a:pt x="43" y="32"/>
                    <a:pt x="157" y="115"/>
                    <a:pt x="256" y="112"/>
                  </a:cubicBezTo>
                  <a:cubicBezTo>
                    <a:pt x="355" y="109"/>
                    <a:pt x="522" y="23"/>
                    <a:pt x="592" y="0"/>
                  </a:cubicBezTo>
                </a:path>
              </a:pathLst>
            </a:custGeom>
            <a:noFill/>
            <a:ln w="76200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>
              <a:outerShdw dist="25400" dir="54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266300" name="Group 60"/>
          <p:cNvGrpSpPr>
            <a:grpSpLocks/>
          </p:cNvGrpSpPr>
          <p:nvPr/>
        </p:nvGrpSpPr>
        <p:grpSpPr bwMode="auto">
          <a:xfrm>
            <a:off x="2667000" y="3962400"/>
            <a:ext cx="5365750" cy="1198563"/>
            <a:chOff x="1680" y="2496"/>
            <a:chExt cx="3380" cy="755"/>
          </a:xfrm>
        </p:grpSpPr>
        <p:grpSp>
          <p:nvGrpSpPr>
            <p:cNvPr id="6165" name="Group 42"/>
            <p:cNvGrpSpPr>
              <a:grpSpLocks/>
            </p:cNvGrpSpPr>
            <p:nvPr/>
          </p:nvGrpSpPr>
          <p:grpSpPr bwMode="auto">
            <a:xfrm>
              <a:off x="3989" y="2496"/>
              <a:ext cx="1071" cy="539"/>
              <a:chOff x="3989" y="2496"/>
              <a:chExt cx="1071" cy="539"/>
            </a:xfrm>
          </p:grpSpPr>
          <p:sp>
            <p:nvSpPr>
              <p:cNvPr id="6167" name="Text Box 14"/>
              <p:cNvSpPr txBox="1">
                <a:spLocks noChangeArrowheads="1"/>
              </p:cNvSpPr>
              <p:nvPr/>
            </p:nvSpPr>
            <p:spPr bwMode="auto">
              <a:xfrm>
                <a:off x="3989" y="2776"/>
                <a:ext cx="378" cy="2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FF5050"/>
                  </a:buClr>
                  <a:buFont typeface="Symbol" pitchFamily="18" charset="2"/>
                  <a:buChar char="·"/>
                  <a:defRPr sz="2800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>
                  <a:spcBef>
                    <a:spcPct val="10000"/>
                  </a:spcBef>
                  <a:buClr>
                    <a:srgbClr val="0066FF"/>
                  </a:buClr>
                  <a:buFont typeface="Symbol" pitchFamily="18" charset="2"/>
                  <a:buChar char="·"/>
                  <a:defRPr sz="2600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>
                  <a:spcBef>
                    <a:spcPct val="5000"/>
                  </a:spcBef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Arial Narrow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r">
                  <a:lnSpc>
                    <a:spcPct val="85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2600" smtClean="0">
                    <a:solidFill>
                      <a:srgbClr val="000000"/>
                    </a:solidFill>
                  </a:rPr>
                  <a:t>55.7</a:t>
                </a:r>
              </a:p>
            </p:txBody>
          </p:sp>
          <p:sp>
            <p:nvSpPr>
              <p:cNvPr id="6168" name="Text Box 15"/>
              <p:cNvSpPr txBox="1">
                <a:spLocks noChangeArrowheads="1"/>
              </p:cNvSpPr>
              <p:nvPr/>
            </p:nvSpPr>
            <p:spPr bwMode="auto">
              <a:xfrm>
                <a:off x="4195" y="2496"/>
                <a:ext cx="865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FF5050"/>
                  </a:buClr>
                  <a:buFont typeface="Symbol" pitchFamily="18" charset="2"/>
                  <a:buChar char="·"/>
                  <a:defRPr sz="2800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>
                  <a:spcBef>
                    <a:spcPct val="10000"/>
                  </a:spcBef>
                  <a:buClr>
                    <a:srgbClr val="0066FF"/>
                  </a:buClr>
                  <a:buFont typeface="Symbol" pitchFamily="18" charset="2"/>
                  <a:buChar char="·"/>
                  <a:defRPr sz="2600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>
                  <a:spcBef>
                    <a:spcPct val="5000"/>
                  </a:spcBef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Arial Narrow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>
                  <a:lnSpc>
                    <a:spcPct val="85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2600" smtClean="0">
                    <a:solidFill>
                      <a:srgbClr val="000000"/>
                    </a:solidFill>
                  </a:rPr>
                  <a:t>in Trial #2</a:t>
                </a:r>
              </a:p>
            </p:txBody>
          </p:sp>
          <p:sp>
            <p:nvSpPr>
              <p:cNvPr id="6169" name="Text Box 35"/>
              <p:cNvSpPr txBox="1">
                <a:spLocks noChangeArrowheads="1"/>
              </p:cNvSpPr>
              <p:nvPr/>
            </p:nvSpPr>
            <p:spPr bwMode="auto">
              <a:xfrm>
                <a:off x="4337" y="2776"/>
                <a:ext cx="146" cy="2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FF5050"/>
                  </a:buClr>
                  <a:buFont typeface="Symbol" pitchFamily="18" charset="2"/>
                  <a:buChar char="·"/>
                  <a:defRPr sz="2800">
                    <a:solidFill>
                      <a:schemeClr val="tx1"/>
                    </a:solidFill>
                    <a:latin typeface="Arial Narrow" pitchFamily="34" charset="0"/>
                  </a:defRPr>
                </a:lvl1pPr>
                <a:lvl2pPr marL="742950" indent="-285750">
                  <a:spcBef>
                    <a:spcPct val="10000"/>
                  </a:spcBef>
                  <a:buClr>
                    <a:srgbClr val="0066FF"/>
                  </a:buClr>
                  <a:buFont typeface="Symbol" pitchFamily="18" charset="2"/>
                  <a:buChar char="·"/>
                  <a:defRPr sz="2600">
                    <a:solidFill>
                      <a:schemeClr val="tx1"/>
                    </a:solidFill>
                    <a:latin typeface="Arial Narrow" pitchFamily="34" charset="0"/>
                  </a:defRPr>
                </a:lvl2pPr>
                <a:lvl3pPr marL="1143000" indent="-228600">
                  <a:spcBef>
                    <a:spcPct val="5000"/>
                  </a:spcBef>
                  <a:buSzPct val="120000"/>
                  <a:buChar char="•"/>
                  <a:defRPr sz="2500">
                    <a:solidFill>
                      <a:schemeClr val="tx1"/>
                    </a:solidFill>
                    <a:latin typeface="Arial Narrow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>
                  <a:lnSpc>
                    <a:spcPct val="85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2600" smtClean="0">
                    <a:solidFill>
                      <a:srgbClr val="000000"/>
                    </a:solidFill>
                  </a:rPr>
                  <a:t>+</a:t>
                </a:r>
              </a:p>
            </p:txBody>
          </p:sp>
        </p:grpSp>
        <p:sp>
          <p:nvSpPr>
            <p:cNvPr id="6166" name="Freeform 56"/>
            <p:cNvSpPr>
              <a:spLocks/>
            </p:cNvSpPr>
            <p:nvPr/>
          </p:nvSpPr>
          <p:spPr bwMode="auto">
            <a:xfrm>
              <a:off x="1680" y="3000"/>
              <a:ext cx="2304" cy="251"/>
            </a:xfrm>
            <a:custGeom>
              <a:avLst/>
              <a:gdLst>
                <a:gd name="T0" fmla="*/ 0 w 2304"/>
                <a:gd name="T1" fmla="*/ 37 h 251"/>
                <a:gd name="T2" fmla="*/ 320 w 2304"/>
                <a:gd name="T3" fmla="*/ 192 h 251"/>
                <a:gd name="T4" fmla="*/ 1040 w 2304"/>
                <a:gd name="T5" fmla="*/ 240 h 251"/>
                <a:gd name="T6" fmla="*/ 2080 w 2304"/>
                <a:gd name="T7" fmla="*/ 128 h 251"/>
                <a:gd name="T8" fmla="*/ 2304 w 2304"/>
                <a:gd name="T9" fmla="*/ 0 h 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04" h="251">
                  <a:moveTo>
                    <a:pt x="0" y="37"/>
                  </a:moveTo>
                  <a:cubicBezTo>
                    <a:pt x="53" y="63"/>
                    <a:pt x="147" y="158"/>
                    <a:pt x="320" y="192"/>
                  </a:cubicBezTo>
                  <a:cubicBezTo>
                    <a:pt x="493" y="226"/>
                    <a:pt x="747" y="251"/>
                    <a:pt x="1040" y="240"/>
                  </a:cubicBezTo>
                  <a:cubicBezTo>
                    <a:pt x="1333" y="229"/>
                    <a:pt x="1870" y="168"/>
                    <a:pt x="2080" y="128"/>
                  </a:cubicBezTo>
                  <a:cubicBezTo>
                    <a:pt x="2290" y="88"/>
                    <a:pt x="2257" y="27"/>
                    <a:pt x="2304" y="0"/>
                  </a:cubicBezTo>
                </a:path>
              </a:pathLst>
            </a:custGeom>
            <a:noFill/>
            <a:ln w="76200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>
              <a:outerShdw dist="25400" dir="54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266302" name="Group 62"/>
          <p:cNvGrpSpPr>
            <a:grpSpLocks/>
          </p:cNvGrpSpPr>
          <p:nvPr/>
        </p:nvGrpSpPr>
        <p:grpSpPr bwMode="auto">
          <a:xfrm>
            <a:off x="3786188" y="4406900"/>
            <a:ext cx="2376487" cy="2146300"/>
            <a:chOff x="2385" y="2776"/>
            <a:chExt cx="1497" cy="1352"/>
          </a:xfrm>
        </p:grpSpPr>
        <p:pic>
          <p:nvPicPr>
            <p:cNvPr id="6159" name="Picture 25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" y="3144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0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2669" y="3576"/>
              <a:ext cx="448" cy="24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33CC33"/>
                    </a:solidFill>
                    <a:round/>
                    <a:headEnd/>
                    <a:tailEnd/>
                  </a:ln>
                  <a:solidFill>
                    <a:srgbClr val="33CC33"/>
                  </a:solidFill>
                  <a:latin typeface="Times New Roman"/>
                  <a:cs typeface="Times New Roman"/>
                </a:rPr>
                <a:t>Trials</a:t>
              </a:r>
            </a:p>
          </p:txBody>
        </p:sp>
        <p:sp>
          <p:nvSpPr>
            <p:cNvPr id="6161" name="Text Box 27"/>
            <p:cNvSpPr txBox="1">
              <a:spLocks noChangeArrowheads="1"/>
            </p:cNvSpPr>
            <p:nvPr/>
          </p:nvSpPr>
          <p:spPr bwMode="auto">
            <a:xfrm>
              <a:off x="2757" y="2776"/>
              <a:ext cx="389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+2.1</a:t>
              </a:r>
            </a:p>
          </p:txBody>
        </p:sp>
        <p:sp>
          <p:nvSpPr>
            <p:cNvPr id="6162" name="Text Box 28"/>
            <p:cNvSpPr txBox="1">
              <a:spLocks noChangeArrowheads="1"/>
            </p:cNvSpPr>
            <p:nvPr/>
          </p:nvSpPr>
          <p:spPr bwMode="auto">
            <a:xfrm>
              <a:off x="3171" y="2776"/>
              <a:ext cx="4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57.8</a:t>
              </a:r>
            </a:p>
          </p:txBody>
        </p:sp>
        <p:sp>
          <p:nvSpPr>
            <p:cNvPr id="6163" name="Line 30"/>
            <p:cNvSpPr>
              <a:spLocks noChangeShapeType="1"/>
            </p:cNvSpPr>
            <p:nvPr/>
          </p:nvSpPr>
          <p:spPr bwMode="auto">
            <a:xfrm flipV="1">
              <a:off x="2893" y="3072"/>
              <a:ext cx="0" cy="38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6271" name="Text Box 31"/>
            <p:cNvSpPr txBox="1">
              <a:spLocks noChangeArrowheads="1"/>
            </p:cNvSpPr>
            <p:nvPr/>
          </p:nvSpPr>
          <p:spPr bwMode="auto">
            <a:xfrm>
              <a:off x="3168" y="3552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33CC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2.0</a:t>
              </a:r>
            </a:p>
          </p:txBody>
        </p:sp>
      </p:grpSp>
      <p:grpSp>
        <p:nvGrpSpPr>
          <p:cNvPr id="266301" name="Group 61"/>
          <p:cNvGrpSpPr>
            <a:grpSpLocks/>
          </p:cNvGrpSpPr>
          <p:nvPr/>
        </p:nvGrpSpPr>
        <p:grpSpPr bwMode="auto">
          <a:xfrm>
            <a:off x="4713288" y="4406900"/>
            <a:ext cx="3759200" cy="1054100"/>
            <a:chOff x="2969" y="2776"/>
            <a:chExt cx="2368" cy="664"/>
          </a:xfrm>
        </p:grpSpPr>
        <p:sp>
          <p:nvSpPr>
            <p:cNvPr id="6156" name="Text Box 33"/>
            <p:cNvSpPr txBox="1">
              <a:spLocks noChangeArrowheads="1"/>
            </p:cNvSpPr>
            <p:nvPr/>
          </p:nvSpPr>
          <p:spPr bwMode="auto">
            <a:xfrm>
              <a:off x="4491" y="2776"/>
              <a:ext cx="346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-1.3</a:t>
              </a:r>
            </a:p>
          </p:txBody>
        </p:sp>
        <p:sp>
          <p:nvSpPr>
            <p:cNvPr id="6157" name="Text Box 34"/>
            <p:cNvSpPr txBox="1">
              <a:spLocks noChangeArrowheads="1"/>
            </p:cNvSpPr>
            <p:nvPr/>
          </p:nvSpPr>
          <p:spPr bwMode="auto">
            <a:xfrm>
              <a:off x="4859" y="2776"/>
              <a:ext cx="4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54.4</a:t>
              </a:r>
            </a:p>
          </p:txBody>
        </p:sp>
        <p:sp>
          <p:nvSpPr>
            <p:cNvPr id="6158" name="Freeform 36"/>
            <p:cNvSpPr>
              <a:spLocks/>
            </p:cNvSpPr>
            <p:nvPr/>
          </p:nvSpPr>
          <p:spPr bwMode="auto">
            <a:xfrm>
              <a:off x="2969" y="3056"/>
              <a:ext cx="1543" cy="384"/>
            </a:xfrm>
            <a:custGeom>
              <a:avLst/>
              <a:gdLst>
                <a:gd name="T0" fmla="*/ 15 w 1543"/>
                <a:gd name="T1" fmla="*/ 384 h 384"/>
                <a:gd name="T2" fmla="*/ 135 w 1543"/>
                <a:gd name="T3" fmla="*/ 248 h 384"/>
                <a:gd name="T4" fmla="*/ 823 w 1543"/>
                <a:gd name="T5" fmla="*/ 232 h 384"/>
                <a:gd name="T6" fmla="*/ 1318 w 1543"/>
                <a:gd name="T7" fmla="*/ 151 h 384"/>
                <a:gd name="T8" fmla="*/ 1543 w 1543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3" h="384">
                  <a:moveTo>
                    <a:pt x="15" y="384"/>
                  </a:moveTo>
                  <a:cubicBezTo>
                    <a:pt x="35" y="361"/>
                    <a:pt x="0" y="273"/>
                    <a:pt x="135" y="248"/>
                  </a:cubicBezTo>
                  <a:cubicBezTo>
                    <a:pt x="270" y="223"/>
                    <a:pt x="626" y="248"/>
                    <a:pt x="823" y="232"/>
                  </a:cubicBezTo>
                  <a:cubicBezTo>
                    <a:pt x="1018" y="232"/>
                    <a:pt x="1198" y="190"/>
                    <a:pt x="1318" y="151"/>
                  </a:cubicBezTo>
                  <a:cubicBezTo>
                    <a:pt x="1438" y="112"/>
                    <a:pt x="1496" y="31"/>
                    <a:pt x="1543" y="0"/>
                  </a:cubicBezTo>
                </a:path>
              </a:pathLst>
            </a:custGeom>
            <a:noFill/>
            <a:ln w="76200" cmpd="sng">
              <a:solidFill>
                <a:srgbClr val="33CC33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849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6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6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6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66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6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6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4" grpId="0" autoUpdateAnimBg="0"/>
      <p:bldP spid="26627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0188" y="660400"/>
            <a:ext cx="8712200" cy="6019800"/>
          </a:xfrm>
        </p:spPr>
        <p:txBody>
          <a:bodyPr/>
          <a:lstStyle/>
          <a:p>
            <a:r>
              <a:rPr lang="en-US" altLang="en-US" smtClean="0"/>
              <a:t>Example: give steroid with a fixed effect of 8.0 between Trials #1 and #2, and measure several girls.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27000"/>
            <a:ext cx="8715375" cy="533400"/>
          </a:xfrm>
          <a:solidFill>
            <a:srgbClr val="FFFF66"/>
          </a:solidFill>
        </p:spPr>
        <p:txBody>
          <a:bodyPr/>
          <a:lstStyle/>
          <a:p>
            <a:r>
              <a:rPr lang="en-US" altLang="en-US" b="0" smtClean="0"/>
              <a:t>Basics: </a:t>
            </a:r>
            <a:r>
              <a:rPr lang="en-US" altLang="en-US" smtClean="0"/>
              <a:t>Hats plus a Fixed Effect</a:t>
            </a:r>
          </a:p>
        </p:txBody>
      </p:sp>
      <p:grpSp>
        <p:nvGrpSpPr>
          <p:cNvPr id="267353" name="Group 89"/>
          <p:cNvGrpSpPr>
            <a:grpSpLocks/>
          </p:cNvGrpSpPr>
          <p:nvPr/>
        </p:nvGrpSpPr>
        <p:grpSpPr bwMode="auto">
          <a:xfrm>
            <a:off x="663575" y="1701800"/>
            <a:ext cx="3876675" cy="982663"/>
            <a:chOff x="418" y="800"/>
            <a:chExt cx="2442" cy="619"/>
          </a:xfrm>
        </p:grpSpPr>
        <p:sp>
          <p:nvSpPr>
            <p:cNvPr id="7252" name="Line 90"/>
            <p:cNvSpPr>
              <a:spLocks noChangeShapeType="1"/>
            </p:cNvSpPr>
            <p:nvPr/>
          </p:nvSpPr>
          <p:spPr bwMode="auto">
            <a:xfrm>
              <a:off x="1040" y="1072"/>
              <a:ext cx="1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7253" name="Text Box 91"/>
            <p:cNvSpPr txBox="1">
              <a:spLocks noChangeArrowheads="1"/>
            </p:cNvSpPr>
            <p:nvPr/>
          </p:nvSpPr>
          <p:spPr bwMode="auto">
            <a:xfrm>
              <a:off x="971" y="800"/>
              <a:ext cx="1889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Performance in Trial #1</a:t>
              </a:r>
            </a:p>
          </p:txBody>
        </p:sp>
        <p:sp>
          <p:nvSpPr>
            <p:cNvPr id="7254" name="Text Box 92"/>
            <p:cNvSpPr txBox="1">
              <a:spLocks noChangeArrowheads="1"/>
            </p:cNvSpPr>
            <p:nvPr/>
          </p:nvSpPr>
          <p:spPr bwMode="auto">
            <a:xfrm>
              <a:off x="418" y="1160"/>
              <a:ext cx="350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Ann</a:t>
              </a:r>
            </a:p>
          </p:txBody>
        </p:sp>
        <p:sp>
          <p:nvSpPr>
            <p:cNvPr id="7255" name="Text Box 93"/>
            <p:cNvSpPr txBox="1">
              <a:spLocks noChangeArrowheads="1"/>
            </p:cNvSpPr>
            <p:nvPr/>
          </p:nvSpPr>
          <p:spPr bwMode="auto">
            <a:xfrm>
              <a:off x="1174" y="1160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55.7</a:t>
              </a:r>
            </a:p>
          </p:txBody>
        </p:sp>
        <p:sp>
          <p:nvSpPr>
            <p:cNvPr id="7256" name="Text Box 94"/>
            <p:cNvSpPr txBox="1">
              <a:spLocks noChangeArrowheads="1"/>
            </p:cNvSpPr>
            <p:nvPr/>
          </p:nvSpPr>
          <p:spPr bwMode="auto">
            <a:xfrm>
              <a:off x="1522" y="1160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267470" name="Group 206"/>
          <p:cNvGrpSpPr>
            <a:grpSpLocks/>
          </p:cNvGrpSpPr>
          <p:nvPr/>
        </p:nvGrpSpPr>
        <p:grpSpPr bwMode="auto">
          <a:xfrm>
            <a:off x="4646613" y="1701800"/>
            <a:ext cx="3049587" cy="982663"/>
            <a:chOff x="2927" y="1072"/>
            <a:chExt cx="1921" cy="619"/>
          </a:xfrm>
        </p:grpSpPr>
        <p:sp>
          <p:nvSpPr>
            <p:cNvPr id="7248" name="Text Box 97"/>
            <p:cNvSpPr txBox="1">
              <a:spLocks noChangeArrowheads="1"/>
            </p:cNvSpPr>
            <p:nvPr/>
          </p:nvSpPr>
          <p:spPr bwMode="auto">
            <a:xfrm>
              <a:off x="2927" y="1432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55.7</a:t>
              </a:r>
            </a:p>
          </p:txBody>
        </p:sp>
        <p:sp>
          <p:nvSpPr>
            <p:cNvPr id="7249" name="Text Box 98"/>
            <p:cNvSpPr txBox="1">
              <a:spLocks noChangeArrowheads="1"/>
            </p:cNvSpPr>
            <p:nvPr/>
          </p:nvSpPr>
          <p:spPr bwMode="auto">
            <a:xfrm>
              <a:off x="3275" y="1432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7250" name="Text Box 96"/>
            <p:cNvSpPr txBox="1">
              <a:spLocks noChangeArrowheads="1"/>
            </p:cNvSpPr>
            <p:nvPr/>
          </p:nvSpPr>
          <p:spPr bwMode="auto">
            <a:xfrm>
              <a:off x="2951" y="1072"/>
              <a:ext cx="1889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Performance in Trial #2</a:t>
              </a:r>
            </a:p>
          </p:txBody>
        </p:sp>
        <p:sp>
          <p:nvSpPr>
            <p:cNvPr id="7251" name="Line 99"/>
            <p:cNvSpPr>
              <a:spLocks noChangeShapeType="1"/>
            </p:cNvSpPr>
            <p:nvPr/>
          </p:nvSpPr>
          <p:spPr bwMode="auto">
            <a:xfrm>
              <a:off x="2976" y="1344"/>
              <a:ext cx="1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267467" name="Group 203"/>
          <p:cNvGrpSpPr>
            <a:grpSpLocks/>
          </p:cNvGrpSpPr>
          <p:nvPr/>
        </p:nvGrpSpPr>
        <p:grpSpPr bwMode="auto">
          <a:xfrm>
            <a:off x="6286500" y="2273300"/>
            <a:ext cx="1223963" cy="414338"/>
            <a:chOff x="3960" y="1432"/>
            <a:chExt cx="771" cy="261"/>
          </a:xfrm>
        </p:grpSpPr>
        <p:sp>
          <p:nvSpPr>
            <p:cNvPr id="7246" name="Text Box 101"/>
            <p:cNvSpPr txBox="1">
              <a:spLocks noChangeArrowheads="1"/>
            </p:cNvSpPr>
            <p:nvPr/>
          </p:nvSpPr>
          <p:spPr bwMode="auto">
            <a:xfrm>
              <a:off x="3960" y="1434"/>
              <a:ext cx="283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smtClean="0">
                  <a:solidFill>
                    <a:srgbClr val="0000CC"/>
                  </a:solidFill>
                </a:rPr>
                <a:t>8.0</a:t>
              </a:r>
            </a:p>
          </p:txBody>
        </p:sp>
        <p:sp>
          <p:nvSpPr>
            <p:cNvPr id="7247" name="Text Box 105"/>
            <p:cNvSpPr txBox="1">
              <a:spLocks noChangeArrowheads="1"/>
            </p:cNvSpPr>
            <p:nvPr/>
          </p:nvSpPr>
          <p:spPr bwMode="auto">
            <a:xfrm>
              <a:off x="4224" y="1432"/>
              <a:ext cx="507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6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62.4</a:t>
              </a:r>
            </a:p>
          </p:txBody>
        </p:sp>
      </p:grpSp>
      <p:grpSp>
        <p:nvGrpSpPr>
          <p:cNvPr id="267375" name="Group 111"/>
          <p:cNvGrpSpPr>
            <a:grpSpLocks/>
          </p:cNvGrpSpPr>
          <p:nvPr/>
        </p:nvGrpSpPr>
        <p:grpSpPr bwMode="auto">
          <a:xfrm>
            <a:off x="2185988" y="2273300"/>
            <a:ext cx="2376487" cy="2146300"/>
            <a:chOff x="1377" y="1160"/>
            <a:chExt cx="1497" cy="1352"/>
          </a:xfrm>
        </p:grpSpPr>
        <p:sp>
          <p:nvSpPr>
            <p:cNvPr id="7240" name="Text Box 112"/>
            <p:cNvSpPr txBox="1">
              <a:spLocks noChangeArrowheads="1"/>
            </p:cNvSpPr>
            <p:nvPr/>
          </p:nvSpPr>
          <p:spPr bwMode="auto">
            <a:xfrm>
              <a:off x="1676" y="1160"/>
              <a:ext cx="389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+2.1</a:t>
              </a:r>
            </a:p>
          </p:txBody>
        </p:sp>
        <p:sp>
          <p:nvSpPr>
            <p:cNvPr id="7241" name="Text Box 113"/>
            <p:cNvSpPr txBox="1">
              <a:spLocks noChangeArrowheads="1"/>
            </p:cNvSpPr>
            <p:nvPr/>
          </p:nvSpPr>
          <p:spPr bwMode="auto">
            <a:xfrm>
              <a:off x="2061" y="1160"/>
              <a:ext cx="5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8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57.8</a:t>
              </a:r>
            </a:p>
          </p:txBody>
        </p:sp>
        <p:pic>
          <p:nvPicPr>
            <p:cNvPr id="7242" name="Picture 114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1528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43" name="Line 115"/>
            <p:cNvSpPr>
              <a:spLocks noChangeShapeType="1"/>
            </p:cNvSpPr>
            <p:nvPr/>
          </p:nvSpPr>
          <p:spPr bwMode="auto">
            <a:xfrm flipV="1">
              <a:off x="1885" y="1456"/>
              <a:ext cx="0" cy="38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7380" name="Text Box 116"/>
            <p:cNvSpPr txBox="1">
              <a:spLocks noChangeArrowheads="1"/>
            </p:cNvSpPr>
            <p:nvPr/>
          </p:nvSpPr>
          <p:spPr bwMode="auto">
            <a:xfrm>
              <a:off x="2160" y="1936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33CC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2.0</a:t>
              </a:r>
            </a:p>
          </p:txBody>
        </p:sp>
        <p:sp>
          <p:nvSpPr>
            <p:cNvPr id="7245" name="WordArt 117"/>
            <p:cNvSpPr>
              <a:spLocks noChangeArrowheads="1" noChangeShapeType="1" noTextEdit="1"/>
            </p:cNvSpPr>
            <p:nvPr/>
          </p:nvSpPr>
          <p:spPr bwMode="auto">
            <a:xfrm>
              <a:off x="1661" y="1960"/>
              <a:ext cx="448" cy="24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33CC33"/>
                    </a:solidFill>
                    <a:round/>
                    <a:headEnd/>
                    <a:tailEnd/>
                  </a:ln>
                  <a:solidFill>
                    <a:srgbClr val="33CC33"/>
                  </a:solidFill>
                  <a:latin typeface="Times New Roman"/>
                  <a:cs typeface="Times New Roman"/>
                </a:rPr>
                <a:t>Trials</a:t>
              </a:r>
            </a:p>
          </p:txBody>
        </p:sp>
      </p:grpSp>
      <p:grpSp>
        <p:nvGrpSpPr>
          <p:cNvPr id="267382" name="Group 118"/>
          <p:cNvGrpSpPr>
            <a:grpSpLocks/>
          </p:cNvGrpSpPr>
          <p:nvPr/>
        </p:nvGrpSpPr>
        <p:grpSpPr bwMode="auto">
          <a:xfrm>
            <a:off x="3136900" y="2271713"/>
            <a:ext cx="3136900" cy="1055687"/>
            <a:chOff x="1976" y="1159"/>
            <a:chExt cx="1976" cy="665"/>
          </a:xfrm>
        </p:grpSpPr>
        <p:sp>
          <p:nvSpPr>
            <p:cNvPr id="7237" name="Text Box 119"/>
            <p:cNvSpPr txBox="1">
              <a:spLocks noChangeArrowheads="1"/>
            </p:cNvSpPr>
            <p:nvPr/>
          </p:nvSpPr>
          <p:spPr bwMode="auto">
            <a:xfrm>
              <a:off x="3429" y="1160"/>
              <a:ext cx="346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-1.3</a:t>
              </a:r>
            </a:p>
          </p:txBody>
        </p:sp>
        <p:sp>
          <p:nvSpPr>
            <p:cNvPr id="7238" name="Freeform 120"/>
            <p:cNvSpPr>
              <a:spLocks/>
            </p:cNvSpPr>
            <p:nvPr/>
          </p:nvSpPr>
          <p:spPr bwMode="auto">
            <a:xfrm>
              <a:off x="1976" y="1440"/>
              <a:ext cx="1528" cy="384"/>
            </a:xfrm>
            <a:custGeom>
              <a:avLst/>
              <a:gdLst>
                <a:gd name="T0" fmla="*/ 0 w 1440"/>
                <a:gd name="T1" fmla="*/ 439 h 336"/>
                <a:gd name="T2" fmla="*/ 247 w 1440"/>
                <a:gd name="T3" fmla="*/ 225 h 336"/>
                <a:gd name="T4" fmla="*/ 851 w 1440"/>
                <a:gd name="T5" fmla="*/ 203 h 336"/>
                <a:gd name="T6" fmla="*/ 1383 w 1440"/>
                <a:gd name="T7" fmla="*/ 173 h 336"/>
                <a:gd name="T8" fmla="*/ 1621 w 1440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0" h="336">
                  <a:moveTo>
                    <a:pt x="0" y="336"/>
                  </a:moveTo>
                  <a:cubicBezTo>
                    <a:pt x="37" y="309"/>
                    <a:pt x="94" y="202"/>
                    <a:pt x="220" y="172"/>
                  </a:cubicBezTo>
                  <a:cubicBezTo>
                    <a:pt x="346" y="142"/>
                    <a:pt x="572" y="156"/>
                    <a:pt x="756" y="156"/>
                  </a:cubicBezTo>
                  <a:cubicBezTo>
                    <a:pt x="940" y="156"/>
                    <a:pt x="1114" y="158"/>
                    <a:pt x="1228" y="132"/>
                  </a:cubicBezTo>
                  <a:cubicBezTo>
                    <a:pt x="1342" y="106"/>
                    <a:pt x="1396" y="27"/>
                    <a:pt x="1440" y="0"/>
                  </a:cubicBezTo>
                </a:path>
              </a:pathLst>
            </a:custGeom>
            <a:noFill/>
            <a:ln w="76200" cmpd="sng">
              <a:solidFill>
                <a:srgbClr val="33CC33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7239" name="Text Box 121"/>
            <p:cNvSpPr txBox="1">
              <a:spLocks noChangeArrowheads="1"/>
            </p:cNvSpPr>
            <p:nvPr/>
          </p:nvSpPr>
          <p:spPr bwMode="auto">
            <a:xfrm>
              <a:off x="3806" y="1159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267466" name="Group 202"/>
          <p:cNvGrpSpPr>
            <a:grpSpLocks/>
          </p:cNvGrpSpPr>
          <p:nvPr/>
        </p:nvGrpSpPr>
        <p:grpSpPr bwMode="auto">
          <a:xfrm>
            <a:off x="679450" y="2717800"/>
            <a:ext cx="8083550" cy="2260600"/>
            <a:chOff x="428" y="1712"/>
            <a:chExt cx="5092" cy="1424"/>
          </a:xfrm>
        </p:grpSpPr>
        <p:sp>
          <p:nvSpPr>
            <p:cNvPr id="7220" name="Rectangle 123"/>
            <p:cNvSpPr>
              <a:spLocks noChangeArrowheads="1"/>
            </p:cNvSpPr>
            <p:nvPr/>
          </p:nvSpPr>
          <p:spPr bwMode="auto">
            <a:xfrm>
              <a:off x="1248" y="1712"/>
              <a:ext cx="4272" cy="1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7221" name="Text Box 124"/>
            <p:cNvSpPr txBox="1">
              <a:spLocks noChangeArrowheads="1"/>
            </p:cNvSpPr>
            <p:nvPr/>
          </p:nvSpPr>
          <p:spPr bwMode="auto">
            <a:xfrm>
              <a:off x="428" y="1784"/>
              <a:ext cx="340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Bev</a:t>
              </a:r>
            </a:p>
          </p:txBody>
        </p:sp>
        <p:sp>
          <p:nvSpPr>
            <p:cNvPr id="7222" name="Text Box 125"/>
            <p:cNvSpPr txBox="1">
              <a:spLocks noChangeArrowheads="1"/>
            </p:cNvSpPr>
            <p:nvPr/>
          </p:nvSpPr>
          <p:spPr bwMode="auto">
            <a:xfrm>
              <a:off x="1174" y="1784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48.4</a:t>
              </a:r>
            </a:p>
          </p:txBody>
        </p:sp>
        <p:sp>
          <p:nvSpPr>
            <p:cNvPr id="7223" name="Text Box 126"/>
            <p:cNvSpPr txBox="1">
              <a:spLocks noChangeArrowheads="1"/>
            </p:cNvSpPr>
            <p:nvPr/>
          </p:nvSpPr>
          <p:spPr bwMode="auto">
            <a:xfrm>
              <a:off x="1676" y="1784"/>
              <a:ext cx="346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-3.1</a:t>
              </a:r>
            </a:p>
          </p:txBody>
        </p:sp>
        <p:sp>
          <p:nvSpPr>
            <p:cNvPr id="7224" name="Text Box 127"/>
            <p:cNvSpPr txBox="1">
              <a:spLocks noChangeArrowheads="1"/>
            </p:cNvSpPr>
            <p:nvPr/>
          </p:nvSpPr>
          <p:spPr bwMode="auto">
            <a:xfrm>
              <a:off x="2061" y="1784"/>
              <a:ext cx="5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8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45.3</a:t>
              </a:r>
            </a:p>
          </p:txBody>
        </p:sp>
        <p:sp>
          <p:nvSpPr>
            <p:cNvPr id="7225" name="Text Box 128"/>
            <p:cNvSpPr txBox="1">
              <a:spLocks noChangeArrowheads="1"/>
            </p:cNvSpPr>
            <p:nvPr/>
          </p:nvSpPr>
          <p:spPr bwMode="auto">
            <a:xfrm>
              <a:off x="1522" y="1784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7226" name="Text Box 129"/>
            <p:cNvSpPr txBox="1">
              <a:spLocks noChangeArrowheads="1"/>
            </p:cNvSpPr>
            <p:nvPr/>
          </p:nvSpPr>
          <p:spPr bwMode="auto">
            <a:xfrm>
              <a:off x="2927" y="1784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48.4</a:t>
              </a:r>
            </a:p>
          </p:txBody>
        </p:sp>
        <p:sp>
          <p:nvSpPr>
            <p:cNvPr id="7227" name="Text Box 130"/>
            <p:cNvSpPr txBox="1">
              <a:spLocks noChangeArrowheads="1"/>
            </p:cNvSpPr>
            <p:nvPr/>
          </p:nvSpPr>
          <p:spPr bwMode="auto">
            <a:xfrm>
              <a:off x="3429" y="1784"/>
              <a:ext cx="389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+0.7</a:t>
              </a:r>
            </a:p>
          </p:txBody>
        </p:sp>
        <p:sp>
          <p:nvSpPr>
            <p:cNvPr id="7228" name="Text Box 131"/>
            <p:cNvSpPr txBox="1">
              <a:spLocks noChangeArrowheads="1"/>
            </p:cNvSpPr>
            <p:nvPr/>
          </p:nvSpPr>
          <p:spPr bwMode="auto">
            <a:xfrm>
              <a:off x="3275" y="1784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pic>
          <p:nvPicPr>
            <p:cNvPr id="7229" name="Picture 132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2152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30" name="WordArt 133"/>
            <p:cNvSpPr>
              <a:spLocks noChangeArrowheads="1" noChangeShapeType="1" noTextEdit="1"/>
            </p:cNvSpPr>
            <p:nvPr/>
          </p:nvSpPr>
          <p:spPr bwMode="auto">
            <a:xfrm>
              <a:off x="1661" y="2584"/>
              <a:ext cx="448" cy="24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33CC33"/>
                    </a:solidFill>
                    <a:round/>
                    <a:headEnd/>
                    <a:tailEnd/>
                  </a:ln>
                  <a:solidFill>
                    <a:srgbClr val="33CC33"/>
                  </a:solidFill>
                  <a:latin typeface="Times New Roman"/>
                  <a:cs typeface="Times New Roman"/>
                </a:rPr>
                <a:t>Trials</a:t>
              </a:r>
            </a:p>
          </p:txBody>
        </p:sp>
        <p:sp>
          <p:nvSpPr>
            <p:cNvPr id="7231" name="Freeform 134"/>
            <p:cNvSpPr>
              <a:spLocks/>
            </p:cNvSpPr>
            <p:nvPr/>
          </p:nvSpPr>
          <p:spPr bwMode="auto">
            <a:xfrm>
              <a:off x="1976" y="2064"/>
              <a:ext cx="1528" cy="384"/>
            </a:xfrm>
            <a:custGeom>
              <a:avLst/>
              <a:gdLst>
                <a:gd name="T0" fmla="*/ 0 w 1440"/>
                <a:gd name="T1" fmla="*/ 439 h 336"/>
                <a:gd name="T2" fmla="*/ 247 w 1440"/>
                <a:gd name="T3" fmla="*/ 225 h 336"/>
                <a:gd name="T4" fmla="*/ 851 w 1440"/>
                <a:gd name="T5" fmla="*/ 203 h 336"/>
                <a:gd name="T6" fmla="*/ 1383 w 1440"/>
                <a:gd name="T7" fmla="*/ 173 h 336"/>
                <a:gd name="T8" fmla="*/ 1621 w 1440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0" h="336">
                  <a:moveTo>
                    <a:pt x="0" y="336"/>
                  </a:moveTo>
                  <a:cubicBezTo>
                    <a:pt x="37" y="309"/>
                    <a:pt x="94" y="202"/>
                    <a:pt x="220" y="172"/>
                  </a:cubicBezTo>
                  <a:cubicBezTo>
                    <a:pt x="346" y="142"/>
                    <a:pt x="572" y="156"/>
                    <a:pt x="756" y="156"/>
                  </a:cubicBezTo>
                  <a:cubicBezTo>
                    <a:pt x="940" y="156"/>
                    <a:pt x="1114" y="158"/>
                    <a:pt x="1228" y="132"/>
                  </a:cubicBezTo>
                  <a:cubicBezTo>
                    <a:pt x="1342" y="106"/>
                    <a:pt x="1396" y="27"/>
                    <a:pt x="1440" y="0"/>
                  </a:cubicBezTo>
                </a:path>
              </a:pathLst>
            </a:custGeom>
            <a:noFill/>
            <a:ln w="76200" cmpd="sng">
              <a:solidFill>
                <a:srgbClr val="33CC33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7232" name="Line 135"/>
            <p:cNvSpPr>
              <a:spLocks noChangeShapeType="1"/>
            </p:cNvSpPr>
            <p:nvPr/>
          </p:nvSpPr>
          <p:spPr bwMode="auto">
            <a:xfrm flipV="1">
              <a:off x="1885" y="2080"/>
              <a:ext cx="0" cy="38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7400" name="Text Box 136"/>
            <p:cNvSpPr txBox="1">
              <a:spLocks noChangeArrowheads="1"/>
            </p:cNvSpPr>
            <p:nvPr/>
          </p:nvSpPr>
          <p:spPr bwMode="auto">
            <a:xfrm>
              <a:off x="2160" y="2560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33CC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2.0</a:t>
              </a:r>
            </a:p>
          </p:txBody>
        </p:sp>
        <p:sp>
          <p:nvSpPr>
            <p:cNvPr id="7234" name="Text Box 137"/>
            <p:cNvSpPr txBox="1">
              <a:spLocks noChangeArrowheads="1"/>
            </p:cNvSpPr>
            <p:nvPr/>
          </p:nvSpPr>
          <p:spPr bwMode="auto">
            <a:xfrm>
              <a:off x="3960" y="1786"/>
              <a:ext cx="283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smtClean="0">
                  <a:solidFill>
                    <a:srgbClr val="0000CC"/>
                  </a:solidFill>
                </a:rPr>
                <a:t>8.0</a:t>
              </a:r>
            </a:p>
          </p:txBody>
        </p:sp>
        <p:sp>
          <p:nvSpPr>
            <p:cNvPr id="7235" name="Text Box 138"/>
            <p:cNvSpPr txBox="1">
              <a:spLocks noChangeArrowheads="1"/>
            </p:cNvSpPr>
            <p:nvPr/>
          </p:nvSpPr>
          <p:spPr bwMode="auto">
            <a:xfrm>
              <a:off x="3806" y="1783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7236" name="Text Box 140"/>
            <p:cNvSpPr txBox="1">
              <a:spLocks noChangeArrowheads="1"/>
            </p:cNvSpPr>
            <p:nvPr/>
          </p:nvSpPr>
          <p:spPr bwMode="auto">
            <a:xfrm>
              <a:off x="4224" y="1784"/>
              <a:ext cx="507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6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57.1</a:t>
              </a:r>
            </a:p>
          </p:txBody>
        </p:sp>
      </p:grpSp>
      <p:grpSp>
        <p:nvGrpSpPr>
          <p:cNvPr id="267465" name="Group 201"/>
          <p:cNvGrpSpPr>
            <a:grpSpLocks/>
          </p:cNvGrpSpPr>
          <p:nvPr/>
        </p:nvGrpSpPr>
        <p:grpSpPr bwMode="auto">
          <a:xfrm>
            <a:off x="665163" y="3276600"/>
            <a:ext cx="8097837" cy="2260600"/>
            <a:chOff x="419" y="2064"/>
            <a:chExt cx="5101" cy="1424"/>
          </a:xfrm>
        </p:grpSpPr>
        <p:sp>
          <p:nvSpPr>
            <p:cNvPr id="7203" name="Rectangle 148"/>
            <p:cNvSpPr>
              <a:spLocks noChangeArrowheads="1"/>
            </p:cNvSpPr>
            <p:nvPr/>
          </p:nvSpPr>
          <p:spPr bwMode="auto">
            <a:xfrm>
              <a:off x="1248" y="2064"/>
              <a:ext cx="4272" cy="1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7204" name="Text Box 149"/>
            <p:cNvSpPr txBox="1">
              <a:spLocks noChangeArrowheads="1"/>
            </p:cNvSpPr>
            <p:nvPr/>
          </p:nvSpPr>
          <p:spPr bwMode="auto">
            <a:xfrm>
              <a:off x="419" y="2136"/>
              <a:ext cx="349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Cas</a:t>
              </a:r>
            </a:p>
          </p:txBody>
        </p:sp>
        <p:sp>
          <p:nvSpPr>
            <p:cNvPr id="7205" name="Text Box 150"/>
            <p:cNvSpPr txBox="1">
              <a:spLocks noChangeArrowheads="1"/>
            </p:cNvSpPr>
            <p:nvPr/>
          </p:nvSpPr>
          <p:spPr bwMode="auto">
            <a:xfrm>
              <a:off x="1174" y="2136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65.2</a:t>
              </a:r>
            </a:p>
          </p:txBody>
        </p:sp>
        <p:sp>
          <p:nvSpPr>
            <p:cNvPr id="7206" name="Text Box 151"/>
            <p:cNvSpPr txBox="1">
              <a:spLocks noChangeArrowheads="1"/>
            </p:cNvSpPr>
            <p:nvPr/>
          </p:nvSpPr>
          <p:spPr bwMode="auto">
            <a:xfrm>
              <a:off x="1676" y="2136"/>
              <a:ext cx="346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-2.8</a:t>
              </a:r>
            </a:p>
          </p:txBody>
        </p:sp>
        <p:sp>
          <p:nvSpPr>
            <p:cNvPr id="7207" name="Text Box 152"/>
            <p:cNvSpPr txBox="1">
              <a:spLocks noChangeArrowheads="1"/>
            </p:cNvSpPr>
            <p:nvPr/>
          </p:nvSpPr>
          <p:spPr bwMode="auto">
            <a:xfrm>
              <a:off x="2061" y="2136"/>
              <a:ext cx="5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8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62.4</a:t>
              </a:r>
            </a:p>
          </p:txBody>
        </p:sp>
        <p:sp>
          <p:nvSpPr>
            <p:cNvPr id="7208" name="Text Box 153"/>
            <p:cNvSpPr txBox="1">
              <a:spLocks noChangeArrowheads="1"/>
            </p:cNvSpPr>
            <p:nvPr/>
          </p:nvSpPr>
          <p:spPr bwMode="auto">
            <a:xfrm>
              <a:off x="1522" y="2136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7209" name="Text Box 154"/>
            <p:cNvSpPr txBox="1">
              <a:spLocks noChangeArrowheads="1"/>
            </p:cNvSpPr>
            <p:nvPr/>
          </p:nvSpPr>
          <p:spPr bwMode="auto">
            <a:xfrm>
              <a:off x="2927" y="2136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65.2</a:t>
              </a:r>
            </a:p>
          </p:txBody>
        </p:sp>
        <p:sp>
          <p:nvSpPr>
            <p:cNvPr id="7210" name="Text Box 155"/>
            <p:cNvSpPr txBox="1">
              <a:spLocks noChangeArrowheads="1"/>
            </p:cNvSpPr>
            <p:nvPr/>
          </p:nvSpPr>
          <p:spPr bwMode="auto">
            <a:xfrm>
              <a:off x="3429" y="2136"/>
              <a:ext cx="346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-1.4</a:t>
              </a:r>
            </a:p>
          </p:txBody>
        </p:sp>
        <p:sp>
          <p:nvSpPr>
            <p:cNvPr id="7211" name="Text Box 156"/>
            <p:cNvSpPr txBox="1">
              <a:spLocks noChangeArrowheads="1"/>
            </p:cNvSpPr>
            <p:nvPr/>
          </p:nvSpPr>
          <p:spPr bwMode="auto">
            <a:xfrm>
              <a:off x="3275" y="2136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pic>
          <p:nvPicPr>
            <p:cNvPr id="7212" name="Picture 157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2504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13" name="WordArt 158"/>
            <p:cNvSpPr>
              <a:spLocks noChangeArrowheads="1" noChangeShapeType="1" noTextEdit="1"/>
            </p:cNvSpPr>
            <p:nvPr/>
          </p:nvSpPr>
          <p:spPr bwMode="auto">
            <a:xfrm>
              <a:off x="1661" y="2936"/>
              <a:ext cx="448" cy="24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33CC33"/>
                    </a:solidFill>
                    <a:round/>
                    <a:headEnd/>
                    <a:tailEnd/>
                  </a:ln>
                  <a:solidFill>
                    <a:srgbClr val="33CC33"/>
                  </a:solidFill>
                  <a:latin typeface="Times New Roman"/>
                  <a:cs typeface="Times New Roman"/>
                </a:rPr>
                <a:t>Trials</a:t>
              </a:r>
            </a:p>
          </p:txBody>
        </p:sp>
        <p:sp>
          <p:nvSpPr>
            <p:cNvPr id="7214" name="Freeform 159"/>
            <p:cNvSpPr>
              <a:spLocks/>
            </p:cNvSpPr>
            <p:nvPr/>
          </p:nvSpPr>
          <p:spPr bwMode="auto">
            <a:xfrm>
              <a:off x="1976" y="2416"/>
              <a:ext cx="1528" cy="384"/>
            </a:xfrm>
            <a:custGeom>
              <a:avLst/>
              <a:gdLst>
                <a:gd name="T0" fmla="*/ 0 w 1440"/>
                <a:gd name="T1" fmla="*/ 439 h 336"/>
                <a:gd name="T2" fmla="*/ 247 w 1440"/>
                <a:gd name="T3" fmla="*/ 225 h 336"/>
                <a:gd name="T4" fmla="*/ 851 w 1440"/>
                <a:gd name="T5" fmla="*/ 203 h 336"/>
                <a:gd name="T6" fmla="*/ 1383 w 1440"/>
                <a:gd name="T7" fmla="*/ 173 h 336"/>
                <a:gd name="T8" fmla="*/ 1621 w 1440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0" h="336">
                  <a:moveTo>
                    <a:pt x="0" y="336"/>
                  </a:moveTo>
                  <a:cubicBezTo>
                    <a:pt x="37" y="309"/>
                    <a:pt x="94" y="202"/>
                    <a:pt x="220" y="172"/>
                  </a:cubicBezTo>
                  <a:cubicBezTo>
                    <a:pt x="346" y="142"/>
                    <a:pt x="572" y="156"/>
                    <a:pt x="756" y="156"/>
                  </a:cubicBezTo>
                  <a:cubicBezTo>
                    <a:pt x="940" y="156"/>
                    <a:pt x="1114" y="158"/>
                    <a:pt x="1228" y="132"/>
                  </a:cubicBezTo>
                  <a:cubicBezTo>
                    <a:pt x="1342" y="106"/>
                    <a:pt x="1396" y="27"/>
                    <a:pt x="1440" y="0"/>
                  </a:cubicBezTo>
                </a:path>
              </a:pathLst>
            </a:custGeom>
            <a:noFill/>
            <a:ln w="76200" cmpd="sng">
              <a:solidFill>
                <a:srgbClr val="33CC33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7215" name="Line 160"/>
            <p:cNvSpPr>
              <a:spLocks noChangeShapeType="1"/>
            </p:cNvSpPr>
            <p:nvPr/>
          </p:nvSpPr>
          <p:spPr bwMode="auto">
            <a:xfrm flipV="1">
              <a:off x="1885" y="2432"/>
              <a:ext cx="0" cy="38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7425" name="Text Box 161"/>
            <p:cNvSpPr txBox="1">
              <a:spLocks noChangeArrowheads="1"/>
            </p:cNvSpPr>
            <p:nvPr/>
          </p:nvSpPr>
          <p:spPr bwMode="auto">
            <a:xfrm>
              <a:off x="2160" y="2912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33CC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2.0</a:t>
              </a:r>
            </a:p>
          </p:txBody>
        </p:sp>
        <p:sp>
          <p:nvSpPr>
            <p:cNvPr id="7217" name="Text Box 162"/>
            <p:cNvSpPr txBox="1">
              <a:spLocks noChangeArrowheads="1"/>
            </p:cNvSpPr>
            <p:nvPr/>
          </p:nvSpPr>
          <p:spPr bwMode="auto">
            <a:xfrm>
              <a:off x="3960" y="2138"/>
              <a:ext cx="283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smtClean="0">
                  <a:solidFill>
                    <a:srgbClr val="0000CC"/>
                  </a:solidFill>
                </a:rPr>
                <a:t>8.0</a:t>
              </a:r>
            </a:p>
          </p:txBody>
        </p:sp>
        <p:sp>
          <p:nvSpPr>
            <p:cNvPr id="7218" name="Text Box 163"/>
            <p:cNvSpPr txBox="1">
              <a:spLocks noChangeArrowheads="1"/>
            </p:cNvSpPr>
            <p:nvPr/>
          </p:nvSpPr>
          <p:spPr bwMode="auto">
            <a:xfrm>
              <a:off x="3806" y="2135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7219" name="Text Box 165"/>
            <p:cNvSpPr txBox="1">
              <a:spLocks noChangeArrowheads="1"/>
            </p:cNvSpPr>
            <p:nvPr/>
          </p:nvSpPr>
          <p:spPr bwMode="auto">
            <a:xfrm>
              <a:off x="4224" y="2136"/>
              <a:ext cx="507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6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71.8</a:t>
              </a:r>
            </a:p>
          </p:txBody>
        </p:sp>
      </p:grpSp>
      <p:grpSp>
        <p:nvGrpSpPr>
          <p:cNvPr id="267463" name="Group 199"/>
          <p:cNvGrpSpPr>
            <a:grpSpLocks/>
          </p:cNvGrpSpPr>
          <p:nvPr/>
        </p:nvGrpSpPr>
        <p:grpSpPr bwMode="auto">
          <a:xfrm>
            <a:off x="649288" y="3835400"/>
            <a:ext cx="8113712" cy="2260600"/>
            <a:chOff x="409" y="2416"/>
            <a:chExt cx="5111" cy="1424"/>
          </a:xfrm>
        </p:grpSpPr>
        <p:sp>
          <p:nvSpPr>
            <p:cNvPr id="7186" name="Rectangle 173"/>
            <p:cNvSpPr>
              <a:spLocks noChangeArrowheads="1"/>
            </p:cNvSpPr>
            <p:nvPr/>
          </p:nvSpPr>
          <p:spPr bwMode="auto">
            <a:xfrm>
              <a:off x="1248" y="2416"/>
              <a:ext cx="4272" cy="1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7187" name="Text Box 174"/>
            <p:cNvSpPr txBox="1">
              <a:spLocks noChangeArrowheads="1"/>
            </p:cNvSpPr>
            <p:nvPr/>
          </p:nvSpPr>
          <p:spPr bwMode="auto">
            <a:xfrm>
              <a:off x="409" y="2488"/>
              <a:ext cx="359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Deb</a:t>
              </a:r>
            </a:p>
          </p:txBody>
        </p:sp>
        <p:sp>
          <p:nvSpPr>
            <p:cNvPr id="7188" name="Text Box 175"/>
            <p:cNvSpPr txBox="1">
              <a:spLocks noChangeArrowheads="1"/>
            </p:cNvSpPr>
            <p:nvPr/>
          </p:nvSpPr>
          <p:spPr bwMode="auto">
            <a:xfrm>
              <a:off x="1174" y="2488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40.7</a:t>
              </a:r>
            </a:p>
          </p:txBody>
        </p:sp>
        <p:sp>
          <p:nvSpPr>
            <p:cNvPr id="7189" name="Text Box 176"/>
            <p:cNvSpPr txBox="1">
              <a:spLocks noChangeArrowheads="1"/>
            </p:cNvSpPr>
            <p:nvPr/>
          </p:nvSpPr>
          <p:spPr bwMode="auto">
            <a:xfrm>
              <a:off x="1676" y="2488"/>
              <a:ext cx="389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+0.5</a:t>
              </a:r>
            </a:p>
          </p:txBody>
        </p:sp>
        <p:sp>
          <p:nvSpPr>
            <p:cNvPr id="7190" name="Text Box 177"/>
            <p:cNvSpPr txBox="1">
              <a:spLocks noChangeArrowheads="1"/>
            </p:cNvSpPr>
            <p:nvPr/>
          </p:nvSpPr>
          <p:spPr bwMode="auto">
            <a:xfrm>
              <a:off x="2061" y="2488"/>
              <a:ext cx="5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8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41.2</a:t>
              </a:r>
            </a:p>
          </p:txBody>
        </p:sp>
        <p:sp>
          <p:nvSpPr>
            <p:cNvPr id="7191" name="Text Box 178"/>
            <p:cNvSpPr txBox="1">
              <a:spLocks noChangeArrowheads="1"/>
            </p:cNvSpPr>
            <p:nvPr/>
          </p:nvSpPr>
          <p:spPr bwMode="auto">
            <a:xfrm>
              <a:off x="1522" y="2488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7192" name="Text Box 179"/>
            <p:cNvSpPr txBox="1">
              <a:spLocks noChangeArrowheads="1"/>
            </p:cNvSpPr>
            <p:nvPr/>
          </p:nvSpPr>
          <p:spPr bwMode="auto">
            <a:xfrm>
              <a:off x="2927" y="2488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40.7</a:t>
              </a:r>
            </a:p>
          </p:txBody>
        </p:sp>
        <p:sp>
          <p:nvSpPr>
            <p:cNvPr id="7193" name="Text Box 180"/>
            <p:cNvSpPr txBox="1">
              <a:spLocks noChangeArrowheads="1"/>
            </p:cNvSpPr>
            <p:nvPr/>
          </p:nvSpPr>
          <p:spPr bwMode="auto">
            <a:xfrm>
              <a:off x="3429" y="2488"/>
              <a:ext cx="389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+2.8</a:t>
              </a:r>
            </a:p>
          </p:txBody>
        </p:sp>
        <p:sp>
          <p:nvSpPr>
            <p:cNvPr id="7194" name="Text Box 181"/>
            <p:cNvSpPr txBox="1">
              <a:spLocks noChangeArrowheads="1"/>
            </p:cNvSpPr>
            <p:nvPr/>
          </p:nvSpPr>
          <p:spPr bwMode="auto">
            <a:xfrm>
              <a:off x="3275" y="2488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pic>
          <p:nvPicPr>
            <p:cNvPr id="7195" name="Picture 182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2856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6" name="WordArt 183"/>
            <p:cNvSpPr>
              <a:spLocks noChangeArrowheads="1" noChangeShapeType="1" noTextEdit="1"/>
            </p:cNvSpPr>
            <p:nvPr/>
          </p:nvSpPr>
          <p:spPr bwMode="auto">
            <a:xfrm>
              <a:off x="1661" y="3288"/>
              <a:ext cx="448" cy="24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33CC33"/>
                    </a:solidFill>
                    <a:round/>
                    <a:headEnd/>
                    <a:tailEnd/>
                  </a:ln>
                  <a:solidFill>
                    <a:srgbClr val="33CC33"/>
                  </a:solidFill>
                  <a:latin typeface="Times New Roman"/>
                  <a:cs typeface="Times New Roman"/>
                </a:rPr>
                <a:t>Trials</a:t>
              </a:r>
            </a:p>
          </p:txBody>
        </p:sp>
        <p:sp>
          <p:nvSpPr>
            <p:cNvPr id="7197" name="Freeform 184"/>
            <p:cNvSpPr>
              <a:spLocks/>
            </p:cNvSpPr>
            <p:nvPr/>
          </p:nvSpPr>
          <p:spPr bwMode="auto">
            <a:xfrm>
              <a:off x="1976" y="2768"/>
              <a:ext cx="1528" cy="384"/>
            </a:xfrm>
            <a:custGeom>
              <a:avLst/>
              <a:gdLst>
                <a:gd name="T0" fmla="*/ 0 w 1440"/>
                <a:gd name="T1" fmla="*/ 439 h 336"/>
                <a:gd name="T2" fmla="*/ 247 w 1440"/>
                <a:gd name="T3" fmla="*/ 225 h 336"/>
                <a:gd name="T4" fmla="*/ 851 w 1440"/>
                <a:gd name="T5" fmla="*/ 203 h 336"/>
                <a:gd name="T6" fmla="*/ 1383 w 1440"/>
                <a:gd name="T7" fmla="*/ 173 h 336"/>
                <a:gd name="T8" fmla="*/ 1621 w 1440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0" h="336">
                  <a:moveTo>
                    <a:pt x="0" y="336"/>
                  </a:moveTo>
                  <a:cubicBezTo>
                    <a:pt x="37" y="309"/>
                    <a:pt x="94" y="202"/>
                    <a:pt x="220" y="172"/>
                  </a:cubicBezTo>
                  <a:cubicBezTo>
                    <a:pt x="346" y="142"/>
                    <a:pt x="572" y="156"/>
                    <a:pt x="756" y="156"/>
                  </a:cubicBezTo>
                  <a:cubicBezTo>
                    <a:pt x="940" y="156"/>
                    <a:pt x="1114" y="158"/>
                    <a:pt x="1228" y="132"/>
                  </a:cubicBezTo>
                  <a:cubicBezTo>
                    <a:pt x="1342" y="106"/>
                    <a:pt x="1396" y="27"/>
                    <a:pt x="1440" y="0"/>
                  </a:cubicBezTo>
                </a:path>
              </a:pathLst>
            </a:custGeom>
            <a:noFill/>
            <a:ln w="76200" cmpd="sng">
              <a:solidFill>
                <a:srgbClr val="33CC33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7198" name="Line 185"/>
            <p:cNvSpPr>
              <a:spLocks noChangeShapeType="1"/>
            </p:cNvSpPr>
            <p:nvPr/>
          </p:nvSpPr>
          <p:spPr bwMode="auto">
            <a:xfrm flipV="1">
              <a:off x="1885" y="2784"/>
              <a:ext cx="0" cy="38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7450" name="Text Box 186"/>
            <p:cNvSpPr txBox="1">
              <a:spLocks noChangeArrowheads="1"/>
            </p:cNvSpPr>
            <p:nvPr/>
          </p:nvSpPr>
          <p:spPr bwMode="auto">
            <a:xfrm>
              <a:off x="2160" y="3264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33CC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2.0</a:t>
              </a:r>
            </a:p>
          </p:txBody>
        </p:sp>
        <p:sp>
          <p:nvSpPr>
            <p:cNvPr id="7200" name="Text Box 187"/>
            <p:cNvSpPr txBox="1">
              <a:spLocks noChangeArrowheads="1"/>
            </p:cNvSpPr>
            <p:nvPr/>
          </p:nvSpPr>
          <p:spPr bwMode="auto">
            <a:xfrm>
              <a:off x="3960" y="2490"/>
              <a:ext cx="283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smtClean="0">
                  <a:solidFill>
                    <a:srgbClr val="0000CC"/>
                  </a:solidFill>
                </a:rPr>
                <a:t>8.0</a:t>
              </a:r>
            </a:p>
          </p:txBody>
        </p:sp>
        <p:sp>
          <p:nvSpPr>
            <p:cNvPr id="7201" name="Text Box 188"/>
            <p:cNvSpPr txBox="1">
              <a:spLocks noChangeArrowheads="1"/>
            </p:cNvSpPr>
            <p:nvPr/>
          </p:nvSpPr>
          <p:spPr bwMode="auto">
            <a:xfrm>
              <a:off x="3806" y="2487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7202" name="Text Box 190"/>
            <p:cNvSpPr txBox="1">
              <a:spLocks noChangeArrowheads="1"/>
            </p:cNvSpPr>
            <p:nvPr/>
          </p:nvSpPr>
          <p:spPr bwMode="auto">
            <a:xfrm>
              <a:off x="4224" y="2488"/>
              <a:ext cx="507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6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51.5</a:t>
              </a:r>
            </a:p>
          </p:txBody>
        </p:sp>
      </p:grpSp>
      <p:grpSp>
        <p:nvGrpSpPr>
          <p:cNvPr id="267472" name="Group 208"/>
          <p:cNvGrpSpPr>
            <a:grpSpLocks/>
          </p:cNvGrpSpPr>
          <p:nvPr/>
        </p:nvGrpSpPr>
        <p:grpSpPr bwMode="auto">
          <a:xfrm>
            <a:off x="3276600" y="2051050"/>
            <a:ext cx="5843588" cy="3457575"/>
            <a:chOff x="2064" y="1292"/>
            <a:chExt cx="3681" cy="2178"/>
          </a:xfrm>
        </p:grpSpPr>
        <p:sp>
          <p:nvSpPr>
            <p:cNvPr id="7183" name="Freeform 85"/>
            <p:cNvSpPr>
              <a:spLocks/>
            </p:cNvSpPr>
            <p:nvPr/>
          </p:nvSpPr>
          <p:spPr bwMode="auto">
            <a:xfrm>
              <a:off x="2064" y="1293"/>
              <a:ext cx="1169" cy="1931"/>
            </a:xfrm>
            <a:custGeom>
              <a:avLst/>
              <a:gdLst>
                <a:gd name="T0" fmla="*/ 374 w 1169"/>
                <a:gd name="T1" fmla="*/ 1651 h 1931"/>
                <a:gd name="T2" fmla="*/ 544 w 1169"/>
                <a:gd name="T3" fmla="*/ 1331 h 1931"/>
                <a:gd name="T4" fmla="*/ 576 w 1169"/>
                <a:gd name="T5" fmla="*/ 451 h 1931"/>
                <a:gd name="T6" fmla="*/ 425 w 1169"/>
                <a:gd name="T7" fmla="*/ 51 h 1931"/>
                <a:gd name="T8" fmla="*/ 139 w 1169"/>
                <a:gd name="T9" fmla="*/ 147 h 1931"/>
                <a:gd name="T10" fmla="*/ 46 w 1169"/>
                <a:gd name="T11" fmla="*/ 635 h 1931"/>
                <a:gd name="T12" fmla="*/ 97 w 1169"/>
                <a:gd name="T13" fmla="*/ 1451 h 1931"/>
                <a:gd name="T14" fmla="*/ 627 w 1169"/>
                <a:gd name="T15" fmla="*/ 1747 h 1931"/>
                <a:gd name="T16" fmla="*/ 1081 w 1169"/>
                <a:gd name="T17" fmla="*/ 1843 h 1931"/>
                <a:gd name="T18" fmla="*/ 1156 w 1169"/>
                <a:gd name="T19" fmla="*/ 1931 h 19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69" h="1931">
                  <a:moveTo>
                    <a:pt x="374" y="1651"/>
                  </a:moveTo>
                  <a:cubicBezTo>
                    <a:pt x="402" y="1598"/>
                    <a:pt x="510" y="1531"/>
                    <a:pt x="544" y="1331"/>
                  </a:cubicBezTo>
                  <a:cubicBezTo>
                    <a:pt x="578" y="1131"/>
                    <a:pt x="596" y="664"/>
                    <a:pt x="576" y="451"/>
                  </a:cubicBezTo>
                  <a:cubicBezTo>
                    <a:pt x="556" y="238"/>
                    <a:pt x="498" y="102"/>
                    <a:pt x="425" y="51"/>
                  </a:cubicBezTo>
                  <a:cubicBezTo>
                    <a:pt x="352" y="0"/>
                    <a:pt x="202" y="50"/>
                    <a:pt x="139" y="147"/>
                  </a:cubicBezTo>
                  <a:cubicBezTo>
                    <a:pt x="76" y="244"/>
                    <a:pt x="54" y="418"/>
                    <a:pt x="46" y="635"/>
                  </a:cubicBezTo>
                  <a:cubicBezTo>
                    <a:pt x="39" y="852"/>
                    <a:pt x="0" y="1266"/>
                    <a:pt x="97" y="1451"/>
                  </a:cubicBezTo>
                  <a:cubicBezTo>
                    <a:pt x="193" y="1636"/>
                    <a:pt x="463" y="1682"/>
                    <a:pt x="627" y="1747"/>
                  </a:cubicBezTo>
                  <a:cubicBezTo>
                    <a:pt x="791" y="1812"/>
                    <a:pt x="992" y="1812"/>
                    <a:pt x="1081" y="1843"/>
                  </a:cubicBezTo>
                  <a:cubicBezTo>
                    <a:pt x="1169" y="1874"/>
                    <a:pt x="1141" y="1913"/>
                    <a:pt x="1156" y="1931"/>
                  </a:cubicBezTo>
                </a:path>
              </a:pathLst>
            </a:custGeom>
            <a:noFill/>
            <a:ln w="28575" cmpd="sng">
              <a:solidFill>
                <a:srgbClr val="CC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7184" name="Freeform 86"/>
            <p:cNvSpPr>
              <a:spLocks/>
            </p:cNvSpPr>
            <p:nvPr/>
          </p:nvSpPr>
          <p:spPr bwMode="auto">
            <a:xfrm>
              <a:off x="3298" y="1292"/>
              <a:ext cx="1521" cy="1932"/>
            </a:xfrm>
            <a:custGeom>
              <a:avLst/>
              <a:gdLst>
                <a:gd name="T0" fmla="*/ 1253 w 1521"/>
                <a:gd name="T1" fmla="*/ 1644 h 1932"/>
                <a:gd name="T2" fmla="*/ 1038 w 1521"/>
                <a:gd name="T3" fmla="*/ 1284 h 1932"/>
                <a:gd name="T4" fmla="*/ 1038 w 1521"/>
                <a:gd name="T5" fmla="*/ 372 h 1932"/>
                <a:gd name="T6" fmla="*/ 1206 w 1521"/>
                <a:gd name="T7" fmla="*/ 44 h 1932"/>
                <a:gd name="T8" fmla="*/ 1406 w 1521"/>
                <a:gd name="T9" fmla="*/ 132 h 1932"/>
                <a:gd name="T10" fmla="*/ 1518 w 1521"/>
                <a:gd name="T11" fmla="*/ 836 h 1932"/>
                <a:gd name="T12" fmla="*/ 1422 w 1521"/>
                <a:gd name="T13" fmla="*/ 1444 h 1932"/>
                <a:gd name="T14" fmla="*/ 1020 w 1521"/>
                <a:gd name="T15" fmla="*/ 1740 h 1932"/>
                <a:gd name="T16" fmla="*/ 166 w 1521"/>
                <a:gd name="T17" fmla="*/ 1836 h 1932"/>
                <a:gd name="T18" fmla="*/ 26 w 1521"/>
                <a:gd name="T19" fmla="*/ 1932 h 19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21" h="1932">
                  <a:moveTo>
                    <a:pt x="1253" y="1644"/>
                  </a:moveTo>
                  <a:cubicBezTo>
                    <a:pt x="1217" y="1584"/>
                    <a:pt x="1074" y="1496"/>
                    <a:pt x="1038" y="1284"/>
                  </a:cubicBezTo>
                  <a:cubicBezTo>
                    <a:pt x="1002" y="1072"/>
                    <a:pt x="1010" y="579"/>
                    <a:pt x="1038" y="372"/>
                  </a:cubicBezTo>
                  <a:cubicBezTo>
                    <a:pt x="1066" y="165"/>
                    <a:pt x="1145" y="84"/>
                    <a:pt x="1206" y="44"/>
                  </a:cubicBezTo>
                  <a:cubicBezTo>
                    <a:pt x="1267" y="4"/>
                    <a:pt x="1354" y="0"/>
                    <a:pt x="1406" y="132"/>
                  </a:cubicBezTo>
                  <a:cubicBezTo>
                    <a:pt x="1458" y="264"/>
                    <a:pt x="1515" y="617"/>
                    <a:pt x="1518" y="836"/>
                  </a:cubicBezTo>
                  <a:cubicBezTo>
                    <a:pt x="1521" y="1055"/>
                    <a:pt x="1505" y="1293"/>
                    <a:pt x="1422" y="1444"/>
                  </a:cubicBezTo>
                  <a:cubicBezTo>
                    <a:pt x="1339" y="1595"/>
                    <a:pt x="1229" y="1675"/>
                    <a:pt x="1020" y="1740"/>
                  </a:cubicBezTo>
                  <a:cubicBezTo>
                    <a:pt x="811" y="1805"/>
                    <a:pt x="332" y="1804"/>
                    <a:pt x="166" y="1836"/>
                  </a:cubicBezTo>
                  <a:cubicBezTo>
                    <a:pt x="0" y="1868"/>
                    <a:pt x="55" y="1912"/>
                    <a:pt x="26" y="1932"/>
                  </a:cubicBezTo>
                </a:path>
              </a:pathLst>
            </a:custGeom>
            <a:noFill/>
            <a:ln w="28575" cmpd="sng">
              <a:solidFill>
                <a:srgbClr val="CC00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7185" name="Rectangle 87"/>
            <p:cNvSpPr>
              <a:spLocks noChangeArrowheads="1"/>
            </p:cNvSpPr>
            <p:nvPr/>
          </p:nvSpPr>
          <p:spPr bwMode="auto">
            <a:xfrm>
              <a:off x="2625" y="3176"/>
              <a:ext cx="3120" cy="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82800">
              <a:spAutoFit/>
            </a:bodyPr>
            <a:lstStyle>
              <a:lvl1pPr marL="342900" indent="-342900"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lvl="1">
                <a:lnSpc>
                  <a:spcPct val="85000"/>
                </a:lnSpc>
              </a:pPr>
              <a:r>
                <a:rPr lang="en-US" altLang="en-US" smtClean="0">
                  <a:solidFill>
                    <a:srgbClr val="000000"/>
                  </a:solidFill>
                </a:rPr>
                <a:t>These are all we can observe.</a:t>
              </a:r>
            </a:p>
          </p:txBody>
        </p:sp>
      </p:grpSp>
      <p:sp>
        <p:nvSpPr>
          <p:cNvPr id="267352" name="Rectangle 88"/>
          <p:cNvSpPr>
            <a:spLocks noChangeArrowheads="1"/>
          </p:cNvSpPr>
          <p:nvPr/>
        </p:nvSpPr>
        <p:spPr bwMode="auto">
          <a:xfrm>
            <a:off x="4165600" y="5422900"/>
            <a:ext cx="495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82800"/>
          <a:lstStyle>
            <a:lvl1pPr marL="342900" indent="-342900">
              <a:spcBef>
                <a:spcPct val="20000"/>
              </a:spcBef>
              <a:buClr>
                <a:srgbClr val="FF5050"/>
              </a:buClr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10000"/>
              </a:spcBef>
              <a:buClr>
                <a:srgbClr val="0066FF"/>
              </a:buClr>
              <a:buFont typeface="Symbol" pitchFamily="18" charset="2"/>
              <a:buChar char="·"/>
              <a:defRPr sz="2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5000"/>
              </a:spcBef>
              <a:buSzPct val="120000"/>
              <a:buChar char="•"/>
              <a:defRPr sz="25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lnSpc>
                <a:spcPct val="85000"/>
              </a:lnSpc>
            </a:pPr>
            <a:r>
              <a:rPr lang="en-US" altLang="en-US" smtClean="0">
                <a:solidFill>
                  <a:srgbClr val="000000"/>
                </a:solidFill>
              </a:rPr>
              <a:t>The stats program uses them to estimate the </a:t>
            </a:r>
            <a:r>
              <a:rPr lang="en-US" altLang="en-US" b="1" smtClean="0">
                <a:solidFill>
                  <a:srgbClr val="0000FF"/>
                </a:solidFill>
              </a:rPr>
              <a:t>fixed</a:t>
            </a:r>
            <a:r>
              <a:rPr lang="en-US" altLang="en-US" smtClean="0">
                <a:solidFill>
                  <a:srgbClr val="000000"/>
                </a:solidFill>
              </a:rPr>
              <a:t> and </a:t>
            </a:r>
            <a:r>
              <a:rPr lang="en-US" altLang="en-US" b="1" smtClean="0">
                <a:solidFill>
                  <a:srgbClr val="33CC33"/>
                </a:solidFill>
              </a:rPr>
              <a:t>random</a:t>
            </a:r>
            <a:r>
              <a:rPr lang="en-US" altLang="en-US" smtClean="0">
                <a:solidFill>
                  <a:srgbClr val="000000"/>
                </a:solidFill>
              </a:rPr>
              <a:t> effects.</a:t>
            </a:r>
          </a:p>
        </p:txBody>
      </p:sp>
      <p:sp>
        <p:nvSpPr>
          <p:cNvPr id="267471" name="Rectangle 207"/>
          <p:cNvSpPr>
            <a:spLocks noChangeArrowheads="1"/>
          </p:cNvSpPr>
          <p:nvPr/>
        </p:nvSpPr>
        <p:spPr bwMode="auto">
          <a:xfrm>
            <a:off x="76200" y="4800600"/>
            <a:ext cx="2057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82800"/>
          <a:lstStyle>
            <a:lvl1pPr marL="342900" indent="-342900">
              <a:spcBef>
                <a:spcPct val="20000"/>
              </a:spcBef>
              <a:buClr>
                <a:srgbClr val="FF5050"/>
              </a:buClr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10000"/>
              </a:spcBef>
              <a:buClr>
                <a:srgbClr val="0066FF"/>
              </a:buClr>
              <a:buFont typeface="Symbol" pitchFamily="18" charset="2"/>
              <a:buChar char="·"/>
              <a:defRPr sz="2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5000"/>
              </a:spcBef>
              <a:buSzPct val="120000"/>
              <a:buChar char="•"/>
              <a:defRPr sz="25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>
              <a:lnSpc>
                <a:spcPct val="85000"/>
              </a:lnSpc>
            </a:pPr>
            <a:r>
              <a:rPr lang="en-US" altLang="en-US" smtClean="0">
                <a:solidFill>
                  <a:srgbClr val="000000"/>
                </a:solidFill>
              </a:rPr>
              <a:t>Subject hat not shown.</a:t>
            </a:r>
          </a:p>
        </p:txBody>
      </p:sp>
    </p:spTree>
    <p:extLst>
      <p:ext uri="{BB962C8B-B14F-4D97-AF65-F5344CB8AC3E}">
        <p14:creationId xmlns:p14="http://schemas.microsoft.com/office/powerpoint/2010/main" val="207422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7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6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7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7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7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6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352" grpId="0" autoUpdateAnimBg="0"/>
      <p:bldP spid="26747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0188" y="660400"/>
            <a:ext cx="8712200" cy="6019800"/>
          </a:xfrm>
        </p:spPr>
        <p:txBody>
          <a:bodyPr/>
          <a:lstStyle/>
          <a:p>
            <a:r>
              <a:rPr lang="en-US" altLang="en-US" smtClean="0"/>
              <a:t>Example: different responses to the steroid.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27000"/>
            <a:ext cx="8715375" cy="533400"/>
          </a:xfrm>
          <a:solidFill>
            <a:srgbClr val="FFFF66"/>
          </a:solidFill>
        </p:spPr>
        <p:txBody>
          <a:bodyPr/>
          <a:lstStyle/>
          <a:p>
            <a:r>
              <a:rPr lang="en-US" altLang="en-US" b="0" smtClean="0"/>
              <a:t>Basics: </a:t>
            </a:r>
            <a:r>
              <a:rPr lang="en-US" altLang="en-US" smtClean="0"/>
              <a:t>A Hat for Individual Responses</a:t>
            </a:r>
          </a:p>
        </p:txBody>
      </p:sp>
      <p:grpSp>
        <p:nvGrpSpPr>
          <p:cNvPr id="268427" name="Group 139"/>
          <p:cNvGrpSpPr>
            <a:grpSpLocks/>
          </p:cNvGrpSpPr>
          <p:nvPr/>
        </p:nvGrpSpPr>
        <p:grpSpPr bwMode="auto">
          <a:xfrm>
            <a:off x="663575" y="1270000"/>
            <a:ext cx="3876675" cy="982663"/>
            <a:chOff x="418" y="800"/>
            <a:chExt cx="2442" cy="619"/>
          </a:xfrm>
        </p:grpSpPr>
        <p:sp>
          <p:nvSpPr>
            <p:cNvPr id="8300" name="Line 5"/>
            <p:cNvSpPr>
              <a:spLocks noChangeShapeType="1"/>
            </p:cNvSpPr>
            <p:nvPr/>
          </p:nvSpPr>
          <p:spPr bwMode="auto">
            <a:xfrm>
              <a:off x="1040" y="1072"/>
              <a:ext cx="1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8301" name="Text Box 6"/>
            <p:cNvSpPr txBox="1">
              <a:spLocks noChangeArrowheads="1"/>
            </p:cNvSpPr>
            <p:nvPr/>
          </p:nvSpPr>
          <p:spPr bwMode="auto">
            <a:xfrm>
              <a:off x="971" y="800"/>
              <a:ext cx="1889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Performance in Trial #1</a:t>
              </a:r>
            </a:p>
          </p:txBody>
        </p:sp>
        <p:sp>
          <p:nvSpPr>
            <p:cNvPr id="8302" name="Text Box 8"/>
            <p:cNvSpPr txBox="1">
              <a:spLocks noChangeArrowheads="1"/>
            </p:cNvSpPr>
            <p:nvPr/>
          </p:nvSpPr>
          <p:spPr bwMode="auto">
            <a:xfrm>
              <a:off x="418" y="1160"/>
              <a:ext cx="350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Ann</a:t>
              </a:r>
            </a:p>
          </p:txBody>
        </p:sp>
        <p:sp>
          <p:nvSpPr>
            <p:cNvPr id="8303" name="Text Box 9"/>
            <p:cNvSpPr txBox="1">
              <a:spLocks noChangeArrowheads="1"/>
            </p:cNvSpPr>
            <p:nvPr/>
          </p:nvSpPr>
          <p:spPr bwMode="auto">
            <a:xfrm>
              <a:off x="1174" y="1160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55.7</a:t>
              </a:r>
            </a:p>
          </p:txBody>
        </p:sp>
        <p:sp>
          <p:nvSpPr>
            <p:cNvPr id="8304" name="Text Box 12"/>
            <p:cNvSpPr txBox="1">
              <a:spLocks noChangeArrowheads="1"/>
            </p:cNvSpPr>
            <p:nvPr/>
          </p:nvSpPr>
          <p:spPr bwMode="auto">
            <a:xfrm>
              <a:off x="1522" y="1160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268428" name="Group 140"/>
          <p:cNvGrpSpPr>
            <a:grpSpLocks/>
          </p:cNvGrpSpPr>
          <p:nvPr/>
        </p:nvGrpSpPr>
        <p:grpSpPr bwMode="auto">
          <a:xfrm>
            <a:off x="4646613" y="1270000"/>
            <a:ext cx="3760787" cy="982663"/>
            <a:chOff x="2927" y="800"/>
            <a:chExt cx="2369" cy="619"/>
          </a:xfrm>
        </p:grpSpPr>
        <p:sp>
          <p:nvSpPr>
            <p:cNvPr id="8296" name="Text Box 7"/>
            <p:cNvSpPr txBox="1">
              <a:spLocks noChangeArrowheads="1"/>
            </p:cNvSpPr>
            <p:nvPr/>
          </p:nvSpPr>
          <p:spPr bwMode="auto">
            <a:xfrm>
              <a:off x="3170" y="800"/>
              <a:ext cx="1889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Performance in Trial #2</a:t>
              </a:r>
            </a:p>
          </p:txBody>
        </p:sp>
        <p:sp>
          <p:nvSpPr>
            <p:cNvPr id="8297" name="Text Box 13"/>
            <p:cNvSpPr txBox="1">
              <a:spLocks noChangeArrowheads="1"/>
            </p:cNvSpPr>
            <p:nvPr/>
          </p:nvSpPr>
          <p:spPr bwMode="auto">
            <a:xfrm>
              <a:off x="2927" y="1160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55.7</a:t>
              </a:r>
            </a:p>
          </p:txBody>
        </p:sp>
        <p:sp>
          <p:nvSpPr>
            <p:cNvPr id="8298" name="Text Box 15"/>
            <p:cNvSpPr txBox="1">
              <a:spLocks noChangeArrowheads="1"/>
            </p:cNvSpPr>
            <p:nvPr/>
          </p:nvSpPr>
          <p:spPr bwMode="auto">
            <a:xfrm>
              <a:off x="3275" y="1160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8299" name="Line 24"/>
            <p:cNvSpPr>
              <a:spLocks noChangeShapeType="1"/>
            </p:cNvSpPr>
            <p:nvPr/>
          </p:nvSpPr>
          <p:spPr bwMode="auto">
            <a:xfrm>
              <a:off x="2976" y="1072"/>
              <a:ext cx="2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268416" name="Group 128"/>
          <p:cNvGrpSpPr>
            <a:grpSpLocks/>
          </p:cNvGrpSpPr>
          <p:nvPr/>
        </p:nvGrpSpPr>
        <p:grpSpPr bwMode="auto">
          <a:xfrm>
            <a:off x="6286500" y="1828800"/>
            <a:ext cx="654050" cy="427038"/>
            <a:chOff x="3960" y="1152"/>
            <a:chExt cx="412" cy="269"/>
          </a:xfrm>
        </p:grpSpPr>
        <p:sp>
          <p:nvSpPr>
            <p:cNvPr id="8294" name="Text Box 22"/>
            <p:cNvSpPr txBox="1">
              <a:spLocks noChangeArrowheads="1"/>
            </p:cNvSpPr>
            <p:nvPr/>
          </p:nvSpPr>
          <p:spPr bwMode="auto">
            <a:xfrm>
              <a:off x="3960" y="1162"/>
              <a:ext cx="283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smtClean="0">
                  <a:solidFill>
                    <a:srgbClr val="0000CC"/>
                  </a:solidFill>
                </a:rPr>
                <a:t>8.0</a:t>
              </a:r>
            </a:p>
          </p:txBody>
        </p:sp>
        <p:sp>
          <p:nvSpPr>
            <p:cNvPr id="8295" name="Text Box 29"/>
            <p:cNvSpPr txBox="1">
              <a:spLocks noChangeArrowheads="1"/>
            </p:cNvSpPr>
            <p:nvPr/>
          </p:nvSpPr>
          <p:spPr bwMode="auto">
            <a:xfrm>
              <a:off x="4226" y="1152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268426" name="Group 138"/>
          <p:cNvGrpSpPr>
            <a:grpSpLocks/>
          </p:cNvGrpSpPr>
          <p:nvPr/>
        </p:nvGrpSpPr>
        <p:grpSpPr bwMode="auto">
          <a:xfrm>
            <a:off x="6411913" y="1828800"/>
            <a:ext cx="2376487" cy="2159000"/>
            <a:chOff x="4039" y="1152"/>
            <a:chExt cx="1497" cy="1360"/>
          </a:xfrm>
        </p:grpSpPr>
        <p:pic>
          <p:nvPicPr>
            <p:cNvPr id="8287" name="Picture 26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9" y="1528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88" name="Text Box 27"/>
            <p:cNvSpPr txBox="1">
              <a:spLocks noChangeArrowheads="1"/>
            </p:cNvSpPr>
            <p:nvPr/>
          </p:nvSpPr>
          <p:spPr bwMode="auto">
            <a:xfrm>
              <a:off x="4829" y="1160"/>
              <a:ext cx="507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6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67.6</a:t>
              </a:r>
            </a:p>
          </p:txBody>
        </p:sp>
        <p:sp>
          <p:nvSpPr>
            <p:cNvPr id="8289" name="Text Box 28"/>
            <p:cNvSpPr txBox="1">
              <a:spLocks noChangeArrowheads="1"/>
            </p:cNvSpPr>
            <p:nvPr/>
          </p:nvSpPr>
          <p:spPr bwMode="auto">
            <a:xfrm>
              <a:off x="4380" y="1152"/>
              <a:ext cx="389" cy="26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+5.2</a:t>
              </a:r>
            </a:p>
          </p:txBody>
        </p:sp>
        <p:sp>
          <p:nvSpPr>
            <p:cNvPr id="8290" name="WordArt 30"/>
            <p:cNvSpPr>
              <a:spLocks noChangeArrowheads="1" noChangeShapeType="1" noTextEdit="1"/>
            </p:cNvSpPr>
            <p:nvPr/>
          </p:nvSpPr>
          <p:spPr bwMode="auto">
            <a:xfrm>
              <a:off x="4351" y="1944"/>
              <a:ext cx="392" cy="216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0833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Times New Roman"/>
                  <a:cs typeface="Times New Roman"/>
                </a:rPr>
                <a:t>Individ</a:t>
              </a:r>
            </a:p>
          </p:txBody>
        </p:sp>
        <p:sp>
          <p:nvSpPr>
            <p:cNvPr id="8291" name="Line 31"/>
            <p:cNvSpPr>
              <a:spLocks noChangeShapeType="1"/>
            </p:cNvSpPr>
            <p:nvPr/>
          </p:nvSpPr>
          <p:spPr bwMode="auto">
            <a:xfrm flipV="1">
              <a:off x="4547" y="1456"/>
              <a:ext cx="0" cy="384"/>
            </a:xfrm>
            <a:prstGeom prst="line">
              <a:avLst/>
            </a:prstGeom>
            <a:noFill/>
            <a:ln w="76200">
              <a:solidFill>
                <a:srgbClr val="FF00FF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8320" name="Text Box 32"/>
            <p:cNvSpPr txBox="1">
              <a:spLocks noChangeArrowheads="1"/>
            </p:cNvSpPr>
            <p:nvPr/>
          </p:nvSpPr>
          <p:spPr bwMode="auto">
            <a:xfrm>
              <a:off x="4822" y="1936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FF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5.0</a:t>
              </a:r>
            </a:p>
          </p:txBody>
        </p:sp>
        <p:sp>
          <p:nvSpPr>
            <p:cNvPr id="8293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4295" y="2080"/>
              <a:ext cx="496" cy="328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3477"/>
                </a:avLst>
              </a:prstTxWarp>
            </a:bodyPr>
            <a:lstStyle/>
            <a:p>
              <a:pPr algn="ctr"/>
              <a:r>
                <a:rPr lang="en-US" sz="3600" b="1" kern="10" spc="720" smtClean="0">
                  <a:ln w="9525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Times New Roman"/>
                  <a:cs typeface="Times New Roman"/>
                </a:rPr>
                <a:t>Responses</a:t>
              </a:r>
            </a:p>
          </p:txBody>
        </p:sp>
      </p:grpSp>
      <p:grpSp>
        <p:nvGrpSpPr>
          <p:cNvPr id="268424" name="Group 136"/>
          <p:cNvGrpSpPr>
            <a:grpSpLocks/>
          </p:cNvGrpSpPr>
          <p:nvPr/>
        </p:nvGrpSpPr>
        <p:grpSpPr bwMode="auto">
          <a:xfrm>
            <a:off x="2185988" y="1841500"/>
            <a:ext cx="2376487" cy="2146300"/>
            <a:chOff x="1377" y="1160"/>
            <a:chExt cx="1497" cy="1352"/>
          </a:xfrm>
        </p:grpSpPr>
        <p:sp>
          <p:nvSpPr>
            <p:cNvPr id="8281" name="Text Box 10"/>
            <p:cNvSpPr txBox="1">
              <a:spLocks noChangeArrowheads="1"/>
            </p:cNvSpPr>
            <p:nvPr/>
          </p:nvSpPr>
          <p:spPr bwMode="auto">
            <a:xfrm>
              <a:off x="1676" y="1160"/>
              <a:ext cx="389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+2.1</a:t>
              </a:r>
            </a:p>
          </p:txBody>
        </p:sp>
        <p:sp>
          <p:nvSpPr>
            <p:cNvPr id="8282" name="Text Box 11"/>
            <p:cNvSpPr txBox="1">
              <a:spLocks noChangeArrowheads="1"/>
            </p:cNvSpPr>
            <p:nvPr/>
          </p:nvSpPr>
          <p:spPr bwMode="auto">
            <a:xfrm>
              <a:off x="2061" y="1160"/>
              <a:ext cx="5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8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57.8</a:t>
              </a:r>
            </a:p>
          </p:txBody>
        </p:sp>
        <p:pic>
          <p:nvPicPr>
            <p:cNvPr id="8283" name="Picture 17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1528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84" name="Line 20"/>
            <p:cNvSpPr>
              <a:spLocks noChangeShapeType="1"/>
            </p:cNvSpPr>
            <p:nvPr/>
          </p:nvSpPr>
          <p:spPr bwMode="auto">
            <a:xfrm flipV="1">
              <a:off x="1885" y="1456"/>
              <a:ext cx="0" cy="38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8309" name="Text Box 21"/>
            <p:cNvSpPr txBox="1">
              <a:spLocks noChangeArrowheads="1"/>
            </p:cNvSpPr>
            <p:nvPr/>
          </p:nvSpPr>
          <p:spPr bwMode="auto">
            <a:xfrm>
              <a:off x="2160" y="1936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33CC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2.0</a:t>
              </a:r>
            </a:p>
          </p:txBody>
        </p:sp>
        <p:sp>
          <p:nvSpPr>
            <p:cNvPr id="8286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1661" y="1960"/>
              <a:ext cx="448" cy="24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33CC33"/>
                    </a:solidFill>
                    <a:round/>
                    <a:headEnd/>
                    <a:tailEnd/>
                  </a:ln>
                  <a:solidFill>
                    <a:srgbClr val="33CC33"/>
                  </a:solidFill>
                  <a:latin typeface="Times New Roman"/>
                  <a:cs typeface="Times New Roman"/>
                </a:rPr>
                <a:t>Trials</a:t>
              </a:r>
            </a:p>
          </p:txBody>
        </p:sp>
      </p:grpSp>
      <p:grpSp>
        <p:nvGrpSpPr>
          <p:cNvPr id="268415" name="Group 127"/>
          <p:cNvGrpSpPr>
            <a:grpSpLocks/>
          </p:cNvGrpSpPr>
          <p:nvPr/>
        </p:nvGrpSpPr>
        <p:grpSpPr bwMode="auto">
          <a:xfrm>
            <a:off x="3136900" y="1839913"/>
            <a:ext cx="3136900" cy="1055687"/>
            <a:chOff x="1976" y="1159"/>
            <a:chExt cx="1976" cy="665"/>
          </a:xfrm>
        </p:grpSpPr>
        <p:sp>
          <p:nvSpPr>
            <p:cNvPr id="8278" name="Text Box 14"/>
            <p:cNvSpPr txBox="1">
              <a:spLocks noChangeArrowheads="1"/>
            </p:cNvSpPr>
            <p:nvPr/>
          </p:nvSpPr>
          <p:spPr bwMode="auto">
            <a:xfrm>
              <a:off x="3429" y="1160"/>
              <a:ext cx="346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-1.3</a:t>
              </a:r>
            </a:p>
          </p:txBody>
        </p:sp>
        <p:sp>
          <p:nvSpPr>
            <p:cNvPr id="8279" name="Freeform 19"/>
            <p:cNvSpPr>
              <a:spLocks/>
            </p:cNvSpPr>
            <p:nvPr/>
          </p:nvSpPr>
          <p:spPr bwMode="auto">
            <a:xfrm>
              <a:off x="1976" y="1440"/>
              <a:ext cx="1528" cy="384"/>
            </a:xfrm>
            <a:custGeom>
              <a:avLst/>
              <a:gdLst>
                <a:gd name="T0" fmla="*/ 0 w 1440"/>
                <a:gd name="T1" fmla="*/ 439 h 336"/>
                <a:gd name="T2" fmla="*/ 247 w 1440"/>
                <a:gd name="T3" fmla="*/ 225 h 336"/>
                <a:gd name="T4" fmla="*/ 851 w 1440"/>
                <a:gd name="T5" fmla="*/ 203 h 336"/>
                <a:gd name="T6" fmla="*/ 1383 w 1440"/>
                <a:gd name="T7" fmla="*/ 173 h 336"/>
                <a:gd name="T8" fmla="*/ 1621 w 1440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0" h="336">
                  <a:moveTo>
                    <a:pt x="0" y="336"/>
                  </a:moveTo>
                  <a:cubicBezTo>
                    <a:pt x="37" y="309"/>
                    <a:pt x="94" y="202"/>
                    <a:pt x="220" y="172"/>
                  </a:cubicBezTo>
                  <a:cubicBezTo>
                    <a:pt x="346" y="142"/>
                    <a:pt x="572" y="156"/>
                    <a:pt x="756" y="156"/>
                  </a:cubicBezTo>
                  <a:cubicBezTo>
                    <a:pt x="940" y="156"/>
                    <a:pt x="1114" y="158"/>
                    <a:pt x="1228" y="132"/>
                  </a:cubicBezTo>
                  <a:cubicBezTo>
                    <a:pt x="1342" y="106"/>
                    <a:pt x="1396" y="27"/>
                    <a:pt x="1440" y="0"/>
                  </a:cubicBezTo>
                </a:path>
              </a:pathLst>
            </a:custGeom>
            <a:noFill/>
            <a:ln w="76200" cmpd="sng">
              <a:solidFill>
                <a:srgbClr val="33CC33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8280" name="Text Box 23"/>
            <p:cNvSpPr txBox="1">
              <a:spLocks noChangeArrowheads="1"/>
            </p:cNvSpPr>
            <p:nvPr/>
          </p:nvSpPr>
          <p:spPr bwMode="auto">
            <a:xfrm>
              <a:off x="3806" y="1159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268423" name="Group 135"/>
          <p:cNvGrpSpPr>
            <a:grpSpLocks/>
          </p:cNvGrpSpPr>
          <p:nvPr/>
        </p:nvGrpSpPr>
        <p:grpSpPr bwMode="auto">
          <a:xfrm>
            <a:off x="679450" y="2286000"/>
            <a:ext cx="8108950" cy="2260600"/>
            <a:chOff x="428" y="1440"/>
            <a:chExt cx="5108" cy="1424"/>
          </a:xfrm>
        </p:grpSpPr>
        <p:sp>
          <p:nvSpPr>
            <p:cNvPr id="8254" name="Rectangle 35"/>
            <p:cNvSpPr>
              <a:spLocks noChangeArrowheads="1"/>
            </p:cNvSpPr>
            <p:nvPr/>
          </p:nvSpPr>
          <p:spPr bwMode="auto">
            <a:xfrm>
              <a:off x="1248" y="1440"/>
              <a:ext cx="4272" cy="1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8255" name="Text Box 37"/>
            <p:cNvSpPr txBox="1">
              <a:spLocks noChangeArrowheads="1"/>
            </p:cNvSpPr>
            <p:nvPr/>
          </p:nvSpPr>
          <p:spPr bwMode="auto">
            <a:xfrm>
              <a:off x="428" y="1512"/>
              <a:ext cx="340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Bev</a:t>
              </a:r>
            </a:p>
          </p:txBody>
        </p:sp>
        <p:sp>
          <p:nvSpPr>
            <p:cNvPr id="8256" name="Text Box 38"/>
            <p:cNvSpPr txBox="1">
              <a:spLocks noChangeArrowheads="1"/>
            </p:cNvSpPr>
            <p:nvPr/>
          </p:nvSpPr>
          <p:spPr bwMode="auto">
            <a:xfrm>
              <a:off x="1174" y="1512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48.4</a:t>
              </a:r>
            </a:p>
          </p:txBody>
        </p:sp>
        <p:sp>
          <p:nvSpPr>
            <p:cNvPr id="8257" name="Text Box 39"/>
            <p:cNvSpPr txBox="1">
              <a:spLocks noChangeArrowheads="1"/>
            </p:cNvSpPr>
            <p:nvPr/>
          </p:nvSpPr>
          <p:spPr bwMode="auto">
            <a:xfrm>
              <a:off x="1676" y="1512"/>
              <a:ext cx="346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-3.1</a:t>
              </a:r>
            </a:p>
          </p:txBody>
        </p:sp>
        <p:sp>
          <p:nvSpPr>
            <p:cNvPr id="8258" name="Text Box 40"/>
            <p:cNvSpPr txBox="1">
              <a:spLocks noChangeArrowheads="1"/>
            </p:cNvSpPr>
            <p:nvPr/>
          </p:nvSpPr>
          <p:spPr bwMode="auto">
            <a:xfrm>
              <a:off x="2061" y="1512"/>
              <a:ext cx="5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8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45.3</a:t>
              </a:r>
            </a:p>
          </p:txBody>
        </p:sp>
        <p:sp>
          <p:nvSpPr>
            <p:cNvPr id="8259" name="Text Box 41"/>
            <p:cNvSpPr txBox="1">
              <a:spLocks noChangeArrowheads="1"/>
            </p:cNvSpPr>
            <p:nvPr/>
          </p:nvSpPr>
          <p:spPr bwMode="auto">
            <a:xfrm>
              <a:off x="1522" y="1512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8260" name="Text Box 42"/>
            <p:cNvSpPr txBox="1">
              <a:spLocks noChangeArrowheads="1"/>
            </p:cNvSpPr>
            <p:nvPr/>
          </p:nvSpPr>
          <p:spPr bwMode="auto">
            <a:xfrm>
              <a:off x="2927" y="1512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48.4</a:t>
              </a:r>
            </a:p>
          </p:txBody>
        </p:sp>
        <p:sp>
          <p:nvSpPr>
            <p:cNvPr id="8261" name="Text Box 43"/>
            <p:cNvSpPr txBox="1">
              <a:spLocks noChangeArrowheads="1"/>
            </p:cNvSpPr>
            <p:nvPr/>
          </p:nvSpPr>
          <p:spPr bwMode="auto">
            <a:xfrm>
              <a:off x="3429" y="1512"/>
              <a:ext cx="389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+0.7</a:t>
              </a:r>
            </a:p>
          </p:txBody>
        </p:sp>
        <p:sp>
          <p:nvSpPr>
            <p:cNvPr id="8262" name="Text Box 44"/>
            <p:cNvSpPr txBox="1">
              <a:spLocks noChangeArrowheads="1"/>
            </p:cNvSpPr>
            <p:nvPr/>
          </p:nvSpPr>
          <p:spPr bwMode="auto">
            <a:xfrm>
              <a:off x="3275" y="1512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pic>
          <p:nvPicPr>
            <p:cNvPr id="8263" name="Picture 46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1880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64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1661" y="2312"/>
              <a:ext cx="448" cy="24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33CC33"/>
                    </a:solidFill>
                    <a:round/>
                    <a:headEnd/>
                    <a:tailEnd/>
                  </a:ln>
                  <a:solidFill>
                    <a:srgbClr val="33CC33"/>
                  </a:solidFill>
                  <a:latin typeface="Times New Roman"/>
                  <a:cs typeface="Times New Roman"/>
                </a:rPr>
                <a:t>Trials</a:t>
              </a:r>
            </a:p>
          </p:txBody>
        </p:sp>
        <p:sp>
          <p:nvSpPr>
            <p:cNvPr id="8265" name="Freeform 48"/>
            <p:cNvSpPr>
              <a:spLocks/>
            </p:cNvSpPr>
            <p:nvPr/>
          </p:nvSpPr>
          <p:spPr bwMode="auto">
            <a:xfrm>
              <a:off x="1976" y="1792"/>
              <a:ext cx="1528" cy="384"/>
            </a:xfrm>
            <a:custGeom>
              <a:avLst/>
              <a:gdLst>
                <a:gd name="T0" fmla="*/ 0 w 1440"/>
                <a:gd name="T1" fmla="*/ 439 h 336"/>
                <a:gd name="T2" fmla="*/ 247 w 1440"/>
                <a:gd name="T3" fmla="*/ 225 h 336"/>
                <a:gd name="T4" fmla="*/ 851 w 1440"/>
                <a:gd name="T5" fmla="*/ 203 h 336"/>
                <a:gd name="T6" fmla="*/ 1383 w 1440"/>
                <a:gd name="T7" fmla="*/ 173 h 336"/>
                <a:gd name="T8" fmla="*/ 1621 w 1440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0" h="336">
                  <a:moveTo>
                    <a:pt x="0" y="336"/>
                  </a:moveTo>
                  <a:cubicBezTo>
                    <a:pt x="37" y="309"/>
                    <a:pt x="94" y="202"/>
                    <a:pt x="220" y="172"/>
                  </a:cubicBezTo>
                  <a:cubicBezTo>
                    <a:pt x="346" y="142"/>
                    <a:pt x="572" y="156"/>
                    <a:pt x="756" y="156"/>
                  </a:cubicBezTo>
                  <a:cubicBezTo>
                    <a:pt x="940" y="156"/>
                    <a:pt x="1114" y="158"/>
                    <a:pt x="1228" y="132"/>
                  </a:cubicBezTo>
                  <a:cubicBezTo>
                    <a:pt x="1342" y="106"/>
                    <a:pt x="1396" y="27"/>
                    <a:pt x="1440" y="0"/>
                  </a:cubicBezTo>
                </a:path>
              </a:pathLst>
            </a:custGeom>
            <a:noFill/>
            <a:ln w="76200" cmpd="sng">
              <a:solidFill>
                <a:srgbClr val="33CC33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8266" name="Line 49"/>
            <p:cNvSpPr>
              <a:spLocks noChangeShapeType="1"/>
            </p:cNvSpPr>
            <p:nvPr/>
          </p:nvSpPr>
          <p:spPr bwMode="auto">
            <a:xfrm flipV="1">
              <a:off x="1885" y="1808"/>
              <a:ext cx="0" cy="38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8338" name="Text Box 50"/>
            <p:cNvSpPr txBox="1">
              <a:spLocks noChangeArrowheads="1"/>
            </p:cNvSpPr>
            <p:nvPr/>
          </p:nvSpPr>
          <p:spPr bwMode="auto">
            <a:xfrm>
              <a:off x="2160" y="2288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33CC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2.0</a:t>
              </a:r>
            </a:p>
          </p:txBody>
        </p:sp>
        <p:sp>
          <p:nvSpPr>
            <p:cNvPr id="8268" name="Text Box 51"/>
            <p:cNvSpPr txBox="1">
              <a:spLocks noChangeArrowheads="1"/>
            </p:cNvSpPr>
            <p:nvPr/>
          </p:nvSpPr>
          <p:spPr bwMode="auto">
            <a:xfrm>
              <a:off x="3960" y="1514"/>
              <a:ext cx="283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smtClean="0">
                  <a:solidFill>
                    <a:srgbClr val="0000CC"/>
                  </a:solidFill>
                </a:rPr>
                <a:t>8.0</a:t>
              </a:r>
            </a:p>
          </p:txBody>
        </p:sp>
        <p:sp>
          <p:nvSpPr>
            <p:cNvPr id="8269" name="Text Box 52"/>
            <p:cNvSpPr txBox="1">
              <a:spLocks noChangeArrowheads="1"/>
            </p:cNvSpPr>
            <p:nvPr/>
          </p:nvSpPr>
          <p:spPr bwMode="auto">
            <a:xfrm>
              <a:off x="3806" y="1511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pic>
          <p:nvPicPr>
            <p:cNvPr id="8270" name="Picture 54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9" y="1880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71" name="Text Box 55"/>
            <p:cNvSpPr txBox="1">
              <a:spLocks noChangeArrowheads="1"/>
            </p:cNvSpPr>
            <p:nvPr/>
          </p:nvSpPr>
          <p:spPr bwMode="auto">
            <a:xfrm>
              <a:off x="4829" y="1512"/>
              <a:ext cx="507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6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56.6</a:t>
              </a:r>
            </a:p>
          </p:txBody>
        </p:sp>
        <p:sp>
          <p:nvSpPr>
            <p:cNvPr id="8272" name="Text Box 56"/>
            <p:cNvSpPr txBox="1">
              <a:spLocks noChangeArrowheads="1"/>
            </p:cNvSpPr>
            <p:nvPr/>
          </p:nvSpPr>
          <p:spPr bwMode="auto">
            <a:xfrm>
              <a:off x="4380" y="1504"/>
              <a:ext cx="346" cy="26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-0.5</a:t>
              </a:r>
            </a:p>
          </p:txBody>
        </p:sp>
        <p:sp>
          <p:nvSpPr>
            <p:cNvPr id="8273" name="Text Box 57"/>
            <p:cNvSpPr txBox="1">
              <a:spLocks noChangeArrowheads="1"/>
            </p:cNvSpPr>
            <p:nvPr/>
          </p:nvSpPr>
          <p:spPr bwMode="auto">
            <a:xfrm>
              <a:off x="4226" y="1504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8274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4351" y="2296"/>
              <a:ext cx="392" cy="216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0833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Times New Roman"/>
                  <a:cs typeface="Times New Roman"/>
                </a:rPr>
                <a:t>Individ</a:t>
              </a:r>
            </a:p>
          </p:txBody>
        </p:sp>
        <p:sp>
          <p:nvSpPr>
            <p:cNvPr id="8275" name="Line 59"/>
            <p:cNvSpPr>
              <a:spLocks noChangeShapeType="1"/>
            </p:cNvSpPr>
            <p:nvPr/>
          </p:nvSpPr>
          <p:spPr bwMode="auto">
            <a:xfrm flipV="1">
              <a:off x="4547" y="1808"/>
              <a:ext cx="0" cy="384"/>
            </a:xfrm>
            <a:prstGeom prst="line">
              <a:avLst/>
            </a:prstGeom>
            <a:noFill/>
            <a:ln w="76200">
              <a:solidFill>
                <a:srgbClr val="FF00FF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8348" name="Text Box 60"/>
            <p:cNvSpPr txBox="1">
              <a:spLocks noChangeArrowheads="1"/>
            </p:cNvSpPr>
            <p:nvPr/>
          </p:nvSpPr>
          <p:spPr bwMode="auto">
            <a:xfrm>
              <a:off x="4822" y="2288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FF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5.0</a:t>
              </a:r>
            </a:p>
          </p:txBody>
        </p:sp>
        <p:sp>
          <p:nvSpPr>
            <p:cNvPr id="8277" name="WordArt 61"/>
            <p:cNvSpPr>
              <a:spLocks noChangeArrowheads="1" noChangeShapeType="1" noTextEdit="1"/>
            </p:cNvSpPr>
            <p:nvPr/>
          </p:nvSpPr>
          <p:spPr bwMode="auto">
            <a:xfrm>
              <a:off x="4295" y="2432"/>
              <a:ext cx="496" cy="328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3477"/>
                </a:avLst>
              </a:prstTxWarp>
            </a:bodyPr>
            <a:lstStyle/>
            <a:p>
              <a:pPr algn="ctr"/>
              <a:r>
                <a:rPr lang="en-US" sz="3600" b="1" kern="10" spc="720" smtClean="0">
                  <a:ln w="9525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Times New Roman"/>
                  <a:cs typeface="Times New Roman"/>
                </a:rPr>
                <a:t>Responses</a:t>
              </a:r>
            </a:p>
          </p:txBody>
        </p:sp>
      </p:grpSp>
      <p:grpSp>
        <p:nvGrpSpPr>
          <p:cNvPr id="268409" name="Group 121"/>
          <p:cNvGrpSpPr>
            <a:grpSpLocks/>
          </p:cNvGrpSpPr>
          <p:nvPr/>
        </p:nvGrpSpPr>
        <p:grpSpPr bwMode="auto">
          <a:xfrm>
            <a:off x="665163" y="2844800"/>
            <a:ext cx="8123237" cy="2260600"/>
            <a:chOff x="419" y="1792"/>
            <a:chExt cx="5117" cy="1424"/>
          </a:xfrm>
        </p:grpSpPr>
        <p:sp>
          <p:nvSpPr>
            <p:cNvPr id="8230" name="Rectangle 63"/>
            <p:cNvSpPr>
              <a:spLocks noChangeArrowheads="1"/>
            </p:cNvSpPr>
            <p:nvPr/>
          </p:nvSpPr>
          <p:spPr bwMode="auto">
            <a:xfrm>
              <a:off x="1248" y="1792"/>
              <a:ext cx="4272" cy="1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8231" name="Text Box 65"/>
            <p:cNvSpPr txBox="1">
              <a:spLocks noChangeArrowheads="1"/>
            </p:cNvSpPr>
            <p:nvPr/>
          </p:nvSpPr>
          <p:spPr bwMode="auto">
            <a:xfrm>
              <a:off x="419" y="1864"/>
              <a:ext cx="349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Cas</a:t>
              </a:r>
            </a:p>
          </p:txBody>
        </p:sp>
        <p:sp>
          <p:nvSpPr>
            <p:cNvPr id="8232" name="Text Box 66"/>
            <p:cNvSpPr txBox="1">
              <a:spLocks noChangeArrowheads="1"/>
            </p:cNvSpPr>
            <p:nvPr/>
          </p:nvSpPr>
          <p:spPr bwMode="auto">
            <a:xfrm>
              <a:off x="1174" y="1864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65.2</a:t>
              </a:r>
            </a:p>
          </p:txBody>
        </p:sp>
        <p:sp>
          <p:nvSpPr>
            <p:cNvPr id="8233" name="Text Box 67"/>
            <p:cNvSpPr txBox="1">
              <a:spLocks noChangeArrowheads="1"/>
            </p:cNvSpPr>
            <p:nvPr/>
          </p:nvSpPr>
          <p:spPr bwMode="auto">
            <a:xfrm>
              <a:off x="1676" y="1864"/>
              <a:ext cx="346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-2.8</a:t>
              </a:r>
            </a:p>
          </p:txBody>
        </p:sp>
        <p:sp>
          <p:nvSpPr>
            <p:cNvPr id="8234" name="Text Box 68"/>
            <p:cNvSpPr txBox="1">
              <a:spLocks noChangeArrowheads="1"/>
            </p:cNvSpPr>
            <p:nvPr/>
          </p:nvSpPr>
          <p:spPr bwMode="auto">
            <a:xfrm>
              <a:off x="2061" y="1864"/>
              <a:ext cx="5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8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62.4</a:t>
              </a:r>
            </a:p>
          </p:txBody>
        </p:sp>
        <p:sp>
          <p:nvSpPr>
            <p:cNvPr id="8235" name="Text Box 69"/>
            <p:cNvSpPr txBox="1">
              <a:spLocks noChangeArrowheads="1"/>
            </p:cNvSpPr>
            <p:nvPr/>
          </p:nvSpPr>
          <p:spPr bwMode="auto">
            <a:xfrm>
              <a:off x="1522" y="1864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8236" name="Text Box 70"/>
            <p:cNvSpPr txBox="1">
              <a:spLocks noChangeArrowheads="1"/>
            </p:cNvSpPr>
            <p:nvPr/>
          </p:nvSpPr>
          <p:spPr bwMode="auto">
            <a:xfrm>
              <a:off x="2927" y="1864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65.2</a:t>
              </a:r>
            </a:p>
          </p:txBody>
        </p:sp>
        <p:sp>
          <p:nvSpPr>
            <p:cNvPr id="8237" name="Text Box 71"/>
            <p:cNvSpPr txBox="1">
              <a:spLocks noChangeArrowheads="1"/>
            </p:cNvSpPr>
            <p:nvPr/>
          </p:nvSpPr>
          <p:spPr bwMode="auto">
            <a:xfrm>
              <a:off x="3429" y="1864"/>
              <a:ext cx="346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-1.4</a:t>
              </a:r>
            </a:p>
          </p:txBody>
        </p:sp>
        <p:sp>
          <p:nvSpPr>
            <p:cNvPr id="8238" name="Text Box 72"/>
            <p:cNvSpPr txBox="1">
              <a:spLocks noChangeArrowheads="1"/>
            </p:cNvSpPr>
            <p:nvPr/>
          </p:nvSpPr>
          <p:spPr bwMode="auto">
            <a:xfrm>
              <a:off x="3275" y="1864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pic>
          <p:nvPicPr>
            <p:cNvPr id="8239" name="Picture 74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2232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40" name="WordArt 75"/>
            <p:cNvSpPr>
              <a:spLocks noChangeArrowheads="1" noChangeShapeType="1" noTextEdit="1"/>
            </p:cNvSpPr>
            <p:nvPr/>
          </p:nvSpPr>
          <p:spPr bwMode="auto">
            <a:xfrm>
              <a:off x="1661" y="2664"/>
              <a:ext cx="448" cy="24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33CC33"/>
                    </a:solidFill>
                    <a:round/>
                    <a:headEnd/>
                    <a:tailEnd/>
                  </a:ln>
                  <a:solidFill>
                    <a:srgbClr val="33CC33"/>
                  </a:solidFill>
                  <a:latin typeface="Times New Roman"/>
                  <a:cs typeface="Times New Roman"/>
                </a:rPr>
                <a:t>Trials</a:t>
              </a:r>
            </a:p>
          </p:txBody>
        </p:sp>
        <p:sp>
          <p:nvSpPr>
            <p:cNvPr id="8241" name="Freeform 76"/>
            <p:cNvSpPr>
              <a:spLocks/>
            </p:cNvSpPr>
            <p:nvPr/>
          </p:nvSpPr>
          <p:spPr bwMode="auto">
            <a:xfrm>
              <a:off x="1976" y="2144"/>
              <a:ext cx="1528" cy="384"/>
            </a:xfrm>
            <a:custGeom>
              <a:avLst/>
              <a:gdLst>
                <a:gd name="T0" fmla="*/ 0 w 1440"/>
                <a:gd name="T1" fmla="*/ 439 h 336"/>
                <a:gd name="T2" fmla="*/ 247 w 1440"/>
                <a:gd name="T3" fmla="*/ 225 h 336"/>
                <a:gd name="T4" fmla="*/ 851 w 1440"/>
                <a:gd name="T5" fmla="*/ 203 h 336"/>
                <a:gd name="T6" fmla="*/ 1383 w 1440"/>
                <a:gd name="T7" fmla="*/ 173 h 336"/>
                <a:gd name="T8" fmla="*/ 1621 w 1440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0" h="336">
                  <a:moveTo>
                    <a:pt x="0" y="336"/>
                  </a:moveTo>
                  <a:cubicBezTo>
                    <a:pt x="37" y="309"/>
                    <a:pt x="94" y="202"/>
                    <a:pt x="220" y="172"/>
                  </a:cubicBezTo>
                  <a:cubicBezTo>
                    <a:pt x="346" y="142"/>
                    <a:pt x="572" y="156"/>
                    <a:pt x="756" y="156"/>
                  </a:cubicBezTo>
                  <a:cubicBezTo>
                    <a:pt x="940" y="156"/>
                    <a:pt x="1114" y="158"/>
                    <a:pt x="1228" y="132"/>
                  </a:cubicBezTo>
                  <a:cubicBezTo>
                    <a:pt x="1342" y="106"/>
                    <a:pt x="1396" y="27"/>
                    <a:pt x="1440" y="0"/>
                  </a:cubicBezTo>
                </a:path>
              </a:pathLst>
            </a:custGeom>
            <a:noFill/>
            <a:ln w="76200" cmpd="sng">
              <a:solidFill>
                <a:srgbClr val="33CC33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8242" name="Line 77"/>
            <p:cNvSpPr>
              <a:spLocks noChangeShapeType="1"/>
            </p:cNvSpPr>
            <p:nvPr/>
          </p:nvSpPr>
          <p:spPr bwMode="auto">
            <a:xfrm flipV="1">
              <a:off x="1885" y="2160"/>
              <a:ext cx="0" cy="38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8366" name="Text Box 78"/>
            <p:cNvSpPr txBox="1">
              <a:spLocks noChangeArrowheads="1"/>
            </p:cNvSpPr>
            <p:nvPr/>
          </p:nvSpPr>
          <p:spPr bwMode="auto">
            <a:xfrm>
              <a:off x="2160" y="2640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33CC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2.0</a:t>
              </a:r>
            </a:p>
          </p:txBody>
        </p:sp>
        <p:sp>
          <p:nvSpPr>
            <p:cNvPr id="8244" name="Text Box 79"/>
            <p:cNvSpPr txBox="1">
              <a:spLocks noChangeArrowheads="1"/>
            </p:cNvSpPr>
            <p:nvPr/>
          </p:nvSpPr>
          <p:spPr bwMode="auto">
            <a:xfrm>
              <a:off x="3960" y="1866"/>
              <a:ext cx="283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smtClean="0">
                  <a:solidFill>
                    <a:srgbClr val="0000CC"/>
                  </a:solidFill>
                </a:rPr>
                <a:t>8.0</a:t>
              </a:r>
            </a:p>
          </p:txBody>
        </p:sp>
        <p:sp>
          <p:nvSpPr>
            <p:cNvPr id="8245" name="Text Box 80"/>
            <p:cNvSpPr txBox="1">
              <a:spLocks noChangeArrowheads="1"/>
            </p:cNvSpPr>
            <p:nvPr/>
          </p:nvSpPr>
          <p:spPr bwMode="auto">
            <a:xfrm>
              <a:off x="3806" y="1863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pic>
          <p:nvPicPr>
            <p:cNvPr id="8246" name="Picture 82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9" y="2232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47" name="Text Box 83"/>
            <p:cNvSpPr txBox="1">
              <a:spLocks noChangeArrowheads="1"/>
            </p:cNvSpPr>
            <p:nvPr/>
          </p:nvSpPr>
          <p:spPr bwMode="auto">
            <a:xfrm>
              <a:off x="4829" y="1864"/>
              <a:ext cx="507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6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78.0</a:t>
              </a:r>
            </a:p>
          </p:txBody>
        </p:sp>
        <p:sp>
          <p:nvSpPr>
            <p:cNvPr id="8248" name="Text Box 84"/>
            <p:cNvSpPr txBox="1">
              <a:spLocks noChangeArrowheads="1"/>
            </p:cNvSpPr>
            <p:nvPr/>
          </p:nvSpPr>
          <p:spPr bwMode="auto">
            <a:xfrm>
              <a:off x="4380" y="1856"/>
              <a:ext cx="389" cy="26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+6.2</a:t>
              </a:r>
            </a:p>
          </p:txBody>
        </p:sp>
        <p:sp>
          <p:nvSpPr>
            <p:cNvPr id="8249" name="Text Box 85"/>
            <p:cNvSpPr txBox="1">
              <a:spLocks noChangeArrowheads="1"/>
            </p:cNvSpPr>
            <p:nvPr/>
          </p:nvSpPr>
          <p:spPr bwMode="auto">
            <a:xfrm>
              <a:off x="4226" y="1856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8250" name="WordArt 86"/>
            <p:cNvSpPr>
              <a:spLocks noChangeArrowheads="1" noChangeShapeType="1" noTextEdit="1"/>
            </p:cNvSpPr>
            <p:nvPr/>
          </p:nvSpPr>
          <p:spPr bwMode="auto">
            <a:xfrm>
              <a:off x="4351" y="2648"/>
              <a:ext cx="392" cy="216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0833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Times New Roman"/>
                  <a:cs typeface="Times New Roman"/>
                </a:rPr>
                <a:t>Individ</a:t>
              </a:r>
            </a:p>
          </p:txBody>
        </p:sp>
        <p:sp>
          <p:nvSpPr>
            <p:cNvPr id="8251" name="Line 87"/>
            <p:cNvSpPr>
              <a:spLocks noChangeShapeType="1"/>
            </p:cNvSpPr>
            <p:nvPr/>
          </p:nvSpPr>
          <p:spPr bwMode="auto">
            <a:xfrm flipV="1">
              <a:off x="4547" y="2160"/>
              <a:ext cx="0" cy="384"/>
            </a:xfrm>
            <a:prstGeom prst="line">
              <a:avLst/>
            </a:prstGeom>
            <a:noFill/>
            <a:ln w="76200">
              <a:solidFill>
                <a:srgbClr val="FF00FF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8376" name="Text Box 88"/>
            <p:cNvSpPr txBox="1">
              <a:spLocks noChangeArrowheads="1"/>
            </p:cNvSpPr>
            <p:nvPr/>
          </p:nvSpPr>
          <p:spPr bwMode="auto">
            <a:xfrm>
              <a:off x="4822" y="2640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FF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5.0</a:t>
              </a:r>
            </a:p>
          </p:txBody>
        </p:sp>
        <p:sp>
          <p:nvSpPr>
            <p:cNvPr id="8253" name="WordArt 89"/>
            <p:cNvSpPr>
              <a:spLocks noChangeArrowheads="1" noChangeShapeType="1" noTextEdit="1"/>
            </p:cNvSpPr>
            <p:nvPr/>
          </p:nvSpPr>
          <p:spPr bwMode="auto">
            <a:xfrm>
              <a:off x="4295" y="2784"/>
              <a:ext cx="496" cy="328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3477"/>
                </a:avLst>
              </a:prstTxWarp>
            </a:bodyPr>
            <a:lstStyle/>
            <a:p>
              <a:pPr algn="ctr"/>
              <a:r>
                <a:rPr lang="en-US" sz="3600" b="1" kern="10" spc="720" smtClean="0">
                  <a:ln w="9525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Times New Roman"/>
                  <a:cs typeface="Times New Roman"/>
                </a:rPr>
                <a:t>Responses</a:t>
              </a:r>
            </a:p>
          </p:txBody>
        </p:sp>
      </p:grpSp>
      <p:grpSp>
        <p:nvGrpSpPr>
          <p:cNvPr id="268407" name="Group 119"/>
          <p:cNvGrpSpPr>
            <a:grpSpLocks/>
          </p:cNvGrpSpPr>
          <p:nvPr/>
        </p:nvGrpSpPr>
        <p:grpSpPr bwMode="auto">
          <a:xfrm>
            <a:off x="649288" y="3403600"/>
            <a:ext cx="8139112" cy="2260600"/>
            <a:chOff x="409" y="2144"/>
            <a:chExt cx="5127" cy="1424"/>
          </a:xfrm>
        </p:grpSpPr>
        <p:sp>
          <p:nvSpPr>
            <p:cNvPr id="8206" name="Rectangle 91"/>
            <p:cNvSpPr>
              <a:spLocks noChangeArrowheads="1"/>
            </p:cNvSpPr>
            <p:nvPr/>
          </p:nvSpPr>
          <p:spPr bwMode="auto">
            <a:xfrm>
              <a:off x="1248" y="2144"/>
              <a:ext cx="4272" cy="1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8207" name="Text Box 93"/>
            <p:cNvSpPr txBox="1">
              <a:spLocks noChangeArrowheads="1"/>
            </p:cNvSpPr>
            <p:nvPr/>
          </p:nvSpPr>
          <p:spPr bwMode="auto">
            <a:xfrm>
              <a:off x="409" y="2216"/>
              <a:ext cx="359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Deb</a:t>
              </a:r>
            </a:p>
          </p:txBody>
        </p:sp>
        <p:sp>
          <p:nvSpPr>
            <p:cNvPr id="8208" name="Text Box 94"/>
            <p:cNvSpPr txBox="1">
              <a:spLocks noChangeArrowheads="1"/>
            </p:cNvSpPr>
            <p:nvPr/>
          </p:nvSpPr>
          <p:spPr bwMode="auto">
            <a:xfrm>
              <a:off x="1174" y="2216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40.7</a:t>
              </a:r>
            </a:p>
          </p:txBody>
        </p:sp>
        <p:sp>
          <p:nvSpPr>
            <p:cNvPr id="8209" name="Text Box 95"/>
            <p:cNvSpPr txBox="1">
              <a:spLocks noChangeArrowheads="1"/>
            </p:cNvSpPr>
            <p:nvPr/>
          </p:nvSpPr>
          <p:spPr bwMode="auto">
            <a:xfrm>
              <a:off x="1676" y="2216"/>
              <a:ext cx="389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+0.5</a:t>
              </a:r>
            </a:p>
          </p:txBody>
        </p:sp>
        <p:sp>
          <p:nvSpPr>
            <p:cNvPr id="8210" name="Text Box 96"/>
            <p:cNvSpPr txBox="1">
              <a:spLocks noChangeArrowheads="1"/>
            </p:cNvSpPr>
            <p:nvPr/>
          </p:nvSpPr>
          <p:spPr bwMode="auto">
            <a:xfrm>
              <a:off x="2061" y="2216"/>
              <a:ext cx="5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8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41.2</a:t>
              </a:r>
            </a:p>
          </p:txBody>
        </p:sp>
        <p:sp>
          <p:nvSpPr>
            <p:cNvPr id="8211" name="Text Box 97"/>
            <p:cNvSpPr txBox="1">
              <a:spLocks noChangeArrowheads="1"/>
            </p:cNvSpPr>
            <p:nvPr/>
          </p:nvSpPr>
          <p:spPr bwMode="auto">
            <a:xfrm>
              <a:off x="1522" y="2216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8212" name="Text Box 98"/>
            <p:cNvSpPr txBox="1">
              <a:spLocks noChangeArrowheads="1"/>
            </p:cNvSpPr>
            <p:nvPr/>
          </p:nvSpPr>
          <p:spPr bwMode="auto">
            <a:xfrm>
              <a:off x="2927" y="2216"/>
              <a:ext cx="37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r"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40.7</a:t>
              </a:r>
            </a:p>
          </p:txBody>
        </p:sp>
        <p:sp>
          <p:nvSpPr>
            <p:cNvPr id="8213" name="Text Box 99"/>
            <p:cNvSpPr txBox="1">
              <a:spLocks noChangeArrowheads="1"/>
            </p:cNvSpPr>
            <p:nvPr/>
          </p:nvSpPr>
          <p:spPr bwMode="auto">
            <a:xfrm>
              <a:off x="3429" y="2216"/>
              <a:ext cx="389" cy="2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+2.8</a:t>
              </a:r>
            </a:p>
          </p:txBody>
        </p:sp>
        <p:sp>
          <p:nvSpPr>
            <p:cNvPr id="8214" name="Text Box 100"/>
            <p:cNvSpPr txBox="1">
              <a:spLocks noChangeArrowheads="1"/>
            </p:cNvSpPr>
            <p:nvPr/>
          </p:nvSpPr>
          <p:spPr bwMode="auto">
            <a:xfrm>
              <a:off x="3275" y="2216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pic>
          <p:nvPicPr>
            <p:cNvPr id="8215" name="Picture 102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2584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6" name="WordArt 103"/>
            <p:cNvSpPr>
              <a:spLocks noChangeArrowheads="1" noChangeShapeType="1" noTextEdit="1"/>
            </p:cNvSpPr>
            <p:nvPr/>
          </p:nvSpPr>
          <p:spPr bwMode="auto">
            <a:xfrm>
              <a:off x="1661" y="3016"/>
              <a:ext cx="448" cy="24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8218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33CC33"/>
                    </a:solidFill>
                    <a:round/>
                    <a:headEnd/>
                    <a:tailEnd/>
                  </a:ln>
                  <a:solidFill>
                    <a:srgbClr val="33CC33"/>
                  </a:solidFill>
                  <a:latin typeface="Times New Roman"/>
                  <a:cs typeface="Times New Roman"/>
                </a:rPr>
                <a:t>Trials</a:t>
              </a:r>
            </a:p>
          </p:txBody>
        </p:sp>
        <p:sp>
          <p:nvSpPr>
            <p:cNvPr id="8217" name="Freeform 104"/>
            <p:cNvSpPr>
              <a:spLocks/>
            </p:cNvSpPr>
            <p:nvPr/>
          </p:nvSpPr>
          <p:spPr bwMode="auto">
            <a:xfrm>
              <a:off x="1976" y="2496"/>
              <a:ext cx="1528" cy="384"/>
            </a:xfrm>
            <a:custGeom>
              <a:avLst/>
              <a:gdLst>
                <a:gd name="T0" fmla="*/ 0 w 1440"/>
                <a:gd name="T1" fmla="*/ 439 h 336"/>
                <a:gd name="T2" fmla="*/ 247 w 1440"/>
                <a:gd name="T3" fmla="*/ 225 h 336"/>
                <a:gd name="T4" fmla="*/ 851 w 1440"/>
                <a:gd name="T5" fmla="*/ 203 h 336"/>
                <a:gd name="T6" fmla="*/ 1383 w 1440"/>
                <a:gd name="T7" fmla="*/ 173 h 336"/>
                <a:gd name="T8" fmla="*/ 1621 w 1440"/>
                <a:gd name="T9" fmla="*/ 0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0" h="336">
                  <a:moveTo>
                    <a:pt x="0" y="336"/>
                  </a:moveTo>
                  <a:cubicBezTo>
                    <a:pt x="37" y="309"/>
                    <a:pt x="94" y="202"/>
                    <a:pt x="220" y="172"/>
                  </a:cubicBezTo>
                  <a:cubicBezTo>
                    <a:pt x="346" y="142"/>
                    <a:pt x="572" y="156"/>
                    <a:pt x="756" y="156"/>
                  </a:cubicBezTo>
                  <a:cubicBezTo>
                    <a:pt x="940" y="156"/>
                    <a:pt x="1114" y="158"/>
                    <a:pt x="1228" y="132"/>
                  </a:cubicBezTo>
                  <a:cubicBezTo>
                    <a:pt x="1342" y="106"/>
                    <a:pt x="1396" y="27"/>
                    <a:pt x="1440" y="0"/>
                  </a:cubicBezTo>
                </a:path>
              </a:pathLst>
            </a:custGeom>
            <a:noFill/>
            <a:ln w="76200" cmpd="sng">
              <a:solidFill>
                <a:srgbClr val="33CC33"/>
              </a:solidFill>
              <a:round/>
              <a:headEnd type="none" w="med" len="med"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8218" name="Line 105"/>
            <p:cNvSpPr>
              <a:spLocks noChangeShapeType="1"/>
            </p:cNvSpPr>
            <p:nvPr/>
          </p:nvSpPr>
          <p:spPr bwMode="auto">
            <a:xfrm flipV="1">
              <a:off x="1885" y="2512"/>
              <a:ext cx="0" cy="38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8394" name="Text Box 106"/>
            <p:cNvSpPr txBox="1">
              <a:spLocks noChangeArrowheads="1"/>
            </p:cNvSpPr>
            <p:nvPr/>
          </p:nvSpPr>
          <p:spPr bwMode="auto">
            <a:xfrm>
              <a:off x="2160" y="2992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33CC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2.0</a:t>
              </a:r>
            </a:p>
          </p:txBody>
        </p:sp>
        <p:sp>
          <p:nvSpPr>
            <p:cNvPr id="8220" name="Text Box 107"/>
            <p:cNvSpPr txBox="1">
              <a:spLocks noChangeArrowheads="1"/>
            </p:cNvSpPr>
            <p:nvPr/>
          </p:nvSpPr>
          <p:spPr bwMode="auto">
            <a:xfrm>
              <a:off x="3960" y="2218"/>
              <a:ext cx="283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smtClean="0">
                  <a:solidFill>
                    <a:srgbClr val="0000CC"/>
                  </a:solidFill>
                </a:rPr>
                <a:t>8.0</a:t>
              </a:r>
            </a:p>
          </p:txBody>
        </p:sp>
        <p:sp>
          <p:nvSpPr>
            <p:cNvPr id="8221" name="Text Box 108"/>
            <p:cNvSpPr txBox="1">
              <a:spLocks noChangeArrowheads="1"/>
            </p:cNvSpPr>
            <p:nvPr/>
          </p:nvSpPr>
          <p:spPr bwMode="auto">
            <a:xfrm>
              <a:off x="3806" y="2215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pic>
          <p:nvPicPr>
            <p:cNvPr id="8222" name="Picture 110" descr="TopHat fina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9" y="2584"/>
              <a:ext cx="984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3" name="Text Box 111"/>
            <p:cNvSpPr txBox="1">
              <a:spLocks noChangeArrowheads="1"/>
            </p:cNvSpPr>
            <p:nvPr/>
          </p:nvSpPr>
          <p:spPr bwMode="auto">
            <a:xfrm>
              <a:off x="4829" y="2216"/>
              <a:ext cx="507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=</a:t>
              </a:r>
              <a:r>
                <a:rPr lang="en-US" altLang="en-US" sz="1600" smtClean="0">
                  <a:solidFill>
                    <a:srgbClr val="000000"/>
                  </a:solidFill>
                </a:rPr>
                <a:t> </a:t>
              </a:r>
              <a:r>
                <a:rPr lang="en-US" altLang="en-US" sz="2600" b="1" smtClean="0">
                  <a:solidFill>
                    <a:srgbClr val="000000"/>
                  </a:solidFill>
                </a:rPr>
                <a:t>48.8</a:t>
              </a:r>
            </a:p>
          </p:txBody>
        </p:sp>
        <p:sp>
          <p:nvSpPr>
            <p:cNvPr id="8224" name="Text Box 112"/>
            <p:cNvSpPr txBox="1">
              <a:spLocks noChangeArrowheads="1"/>
            </p:cNvSpPr>
            <p:nvPr/>
          </p:nvSpPr>
          <p:spPr bwMode="auto">
            <a:xfrm>
              <a:off x="4380" y="2208"/>
              <a:ext cx="346" cy="265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-2.7</a:t>
              </a:r>
            </a:p>
          </p:txBody>
        </p:sp>
        <p:sp>
          <p:nvSpPr>
            <p:cNvPr id="8225" name="Text Box 113"/>
            <p:cNvSpPr txBox="1">
              <a:spLocks noChangeArrowheads="1"/>
            </p:cNvSpPr>
            <p:nvPr/>
          </p:nvSpPr>
          <p:spPr bwMode="auto">
            <a:xfrm>
              <a:off x="4226" y="2208"/>
              <a:ext cx="14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8226" name="WordArt 114"/>
            <p:cNvSpPr>
              <a:spLocks noChangeArrowheads="1" noChangeShapeType="1" noTextEdit="1"/>
            </p:cNvSpPr>
            <p:nvPr/>
          </p:nvSpPr>
          <p:spPr bwMode="auto">
            <a:xfrm>
              <a:off x="4351" y="3000"/>
              <a:ext cx="392" cy="216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0833"/>
                </a:avLst>
              </a:prstTxWarp>
            </a:bodyPr>
            <a:lstStyle/>
            <a:p>
              <a:pPr algn="ctr"/>
              <a:r>
                <a:rPr lang="en-US" sz="3600" b="1" kern="10" smtClean="0">
                  <a:ln w="9525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Times New Roman"/>
                  <a:cs typeface="Times New Roman"/>
                </a:rPr>
                <a:t>Individ</a:t>
              </a:r>
            </a:p>
          </p:txBody>
        </p:sp>
        <p:sp>
          <p:nvSpPr>
            <p:cNvPr id="8227" name="Line 115"/>
            <p:cNvSpPr>
              <a:spLocks noChangeShapeType="1"/>
            </p:cNvSpPr>
            <p:nvPr/>
          </p:nvSpPr>
          <p:spPr bwMode="auto">
            <a:xfrm flipV="1">
              <a:off x="4547" y="2512"/>
              <a:ext cx="0" cy="384"/>
            </a:xfrm>
            <a:prstGeom prst="line">
              <a:avLst/>
            </a:prstGeom>
            <a:noFill/>
            <a:ln w="76200">
              <a:solidFill>
                <a:srgbClr val="FF00FF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268404" name="Text Box 116"/>
            <p:cNvSpPr txBox="1">
              <a:spLocks noChangeArrowheads="1"/>
            </p:cNvSpPr>
            <p:nvPr/>
          </p:nvSpPr>
          <p:spPr bwMode="auto">
            <a:xfrm>
              <a:off x="4822" y="2992"/>
              <a:ext cx="71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en-US" altLang="en-US" sz="2600" b="1">
                  <a:solidFill>
                    <a:srgbClr val="FF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SD = 5.0</a:t>
              </a:r>
            </a:p>
          </p:txBody>
        </p:sp>
        <p:sp>
          <p:nvSpPr>
            <p:cNvPr id="8229" name="WordArt 117"/>
            <p:cNvSpPr>
              <a:spLocks noChangeArrowheads="1" noChangeShapeType="1" noTextEdit="1"/>
            </p:cNvSpPr>
            <p:nvPr/>
          </p:nvSpPr>
          <p:spPr bwMode="auto">
            <a:xfrm>
              <a:off x="4295" y="3136"/>
              <a:ext cx="496" cy="328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23477"/>
                </a:avLst>
              </a:prstTxWarp>
            </a:bodyPr>
            <a:lstStyle/>
            <a:p>
              <a:pPr algn="ctr"/>
              <a:r>
                <a:rPr lang="en-US" sz="3600" b="1" kern="10" spc="720" smtClean="0">
                  <a:ln w="9525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latin typeface="Times New Roman"/>
                  <a:cs typeface="Times New Roman"/>
                </a:rPr>
                <a:t>Responses</a:t>
              </a:r>
            </a:p>
          </p:txBody>
        </p:sp>
      </p:grpSp>
      <p:sp>
        <p:nvSpPr>
          <p:cNvPr id="268406" name="Rectangle 118"/>
          <p:cNvSpPr>
            <a:spLocks noChangeArrowheads="1"/>
          </p:cNvSpPr>
          <p:nvPr/>
        </p:nvSpPr>
        <p:spPr bwMode="auto">
          <a:xfrm>
            <a:off x="228600" y="5689600"/>
            <a:ext cx="8763000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82800"/>
          <a:lstStyle>
            <a:lvl1pPr marL="342900" indent="-342900">
              <a:spcBef>
                <a:spcPct val="20000"/>
              </a:spcBef>
              <a:buClr>
                <a:srgbClr val="FF5050"/>
              </a:buClr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10000"/>
              </a:spcBef>
              <a:buClr>
                <a:srgbClr val="0066FF"/>
              </a:buClr>
              <a:buFont typeface="Symbol" pitchFamily="18" charset="2"/>
              <a:buChar char="·"/>
              <a:defRPr sz="2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5000"/>
              </a:spcBef>
              <a:buSzPct val="120000"/>
              <a:buChar char="•"/>
              <a:defRPr sz="25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dirty="0" smtClean="0">
                <a:solidFill>
                  <a:srgbClr val="000000"/>
                </a:solidFill>
              </a:rPr>
              <a:t>To estimate the SD for individual responses, you need a control group or an extra trial for the treatment group.</a:t>
            </a:r>
          </a:p>
        </p:txBody>
      </p:sp>
    </p:spTree>
    <p:extLst>
      <p:ext uri="{BB962C8B-B14F-4D97-AF65-F5344CB8AC3E}">
        <p14:creationId xmlns:p14="http://schemas.microsoft.com/office/powerpoint/2010/main" val="337497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8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8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8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8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6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68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68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40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107504" y="44624"/>
            <a:ext cx="8928992" cy="662473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AutoShape 2"/>
          <p:cNvSpPr>
            <a:spLocks noGrp="1" noChangeArrowheads="1"/>
          </p:cNvSpPr>
          <p:nvPr>
            <p:ph type="title"/>
          </p:nvPr>
        </p:nvSpPr>
        <p:spPr>
          <a:xfrm>
            <a:off x="251520" y="203243"/>
            <a:ext cx="7344816" cy="601971"/>
          </a:xfrm>
        </p:spPr>
        <p:txBody>
          <a:bodyPr anchor="t" anchorCtr="0"/>
          <a:lstStyle/>
          <a:p>
            <a:r>
              <a:rPr lang="en-US" sz="2800" dirty="0"/>
              <a:t>The Linear Mixed </a:t>
            </a:r>
            <a:r>
              <a:rPr lang="en-US" sz="2800" dirty="0" smtClean="0"/>
              <a:t>Model: a Very Short Introduction</a:t>
            </a:r>
            <a:endParaRPr lang="en-US" sz="3000" dirty="0" smtClean="0">
              <a:latin typeface="Arial Narrow" pitchFamily="34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180618"/>
            <a:ext cx="8640960" cy="4696654"/>
          </a:xfrm>
        </p:spPr>
        <p:txBody>
          <a:bodyPr/>
          <a:lstStyle/>
          <a:p>
            <a:pPr marL="0" indent="0">
              <a:buNone/>
            </a:pPr>
            <a:r>
              <a:rPr lang="en-NZ" b="1" dirty="0" smtClean="0">
                <a:solidFill>
                  <a:srgbClr val="800080"/>
                </a:solidFill>
              </a:rPr>
              <a:t>Linear = Additive</a:t>
            </a:r>
          </a:p>
          <a:p>
            <a:r>
              <a:rPr lang="en-US" dirty="0" smtClean="0"/>
              <a:t>Almost all analyses are based on a </a:t>
            </a:r>
            <a:r>
              <a:rPr lang="en-US" b="1" dirty="0" smtClean="0"/>
              <a:t>model</a:t>
            </a:r>
            <a:r>
              <a:rPr lang="en-US" dirty="0" smtClean="0"/>
              <a:t> or </a:t>
            </a:r>
            <a:r>
              <a:rPr lang="en-US" b="1" dirty="0" smtClean="0"/>
              <a:t>equation</a:t>
            </a:r>
            <a:r>
              <a:rPr lang="en-US" dirty="0" smtClean="0"/>
              <a:t> consisting of </a:t>
            </a:r>
            <a:r>
              <a:rPr lang="en-US" b="1" dirty="0" smtClean="0"/>
              <a:t>predictor</a:t>
            </a:r>
            <a:r>
              <a:rPr lang="en-US" dirty="0" smtClean="0"/>
              <a:t> or </a:t>
            </a:r>
            <a:r>
              <a:rPr lang="en-US" b="1" dirty="0" smtClean="0"/>
              <a:t>independent</a:t>
            </a:r>
            <a:r>
              <a:rPr lang="en-US" dirty="0" smtClean="0"/>
              <a:t> variables (X</a:t>
            </a:r>
            <a:r>
              <a:rPr lang="en-US" baseline="-25000" dirty="0" smtClean="0"/>
              <a:t>1</a:t>
            </a:r>
            <a:r>
              <a:rPr lang="en-US" dirty="0" smtClean="0"/>
              <a:t>, X </a:t>
            </a:r>
            <a:r>
              <a:rPr lang="en-US" baseline="-25000" dirty="0" smtClean="0"/>
              <a:t>2</a:t>
            </a:r>
            <a:r>
              <a:rPr lang="en-US" dirty="0" smtClean="0"/>
              <a:t>,…) </a:t>
            </a:r>
            <a:r>
              <a:rPr lang="en-US" b="1" dirty="0" smtClean="0"/>
              <a:t>added</a:t>
            </a:r>
            <a:r>
              <a:rPr lang="en-US" dirty="0" smtClean="0"/>
              <a:t> together to predict a </a:t>
            </a:r>
            <a:r>
              <a:rPr lang="en-US" b="1" dirty="0" smtClean="0"/>
              <a:t>dependent</a:t>
            </a:r>
            <a:r>
              <a:rPr lang="en-US" dirty="0" smtClean="0"/>
              <a:t> variable (Y): Y = a +</a:t>
            </a:r>
            <a:r>
              <a:rPr lang="en-US" dirty="0"/>
              <a:t> </a:t>
            </a:r>
            <a:r>
              <a:rPr lang="en-US" dirty="0" smtClean="0"/>
              <a:t>bX</a:t>
            </a:r>
            <a:r>
              <a:rPr lang="en-US" baseline="-25000" dirty="0" smtClean="0"/>
              <a:t>1</a:t>
            </a:r>
            <a:r>
              <a:rPr lang="en-US" dirty="0" smtClean="0"/>
              <a:t> +</a:t>
            </a:r>
            <a:r>
              <a:rPr lang="en-US" dirty="0"/>
              <a:t> </a:t>
            </a:r>
            <a:r>
              <a:rPr lang="en-US" dirty="0" smtClean="0"/>
              <a:t>cX</a:t>
            </a:r>
            <a:r>
              <a:rPr lang="en-US" baseline="-25000" dirty="0" smtClean="0"/>
              <a:t>2</a:t>
            </a:r>
            <a:r>
              <a:rPr lang="en-US" dirty="0" smtClean="0"/>
              <a:t> +… + error.</a:t>
            </a:r>
          </a:p>
          <a:p>
            <a:pPr lvl="1"/>
            <a:r>
              <a:rPr lang="en-US" dirty="0" smtClean="0"/>
              <a:t>These models are all just various forms of </a:t>
            </a:r>
            <a:r>
              <a:rPr lang="en-US" b="1" dirty="0" smtClean="0"/>
              <a:t>multiple linear regression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Each X has values for something (e.g., temperature in </a:t>
            </a:r>
            <a:r>
              <a:rPr lang="en-US" dirty="0" smtClean="0">
                <a:latin typeface="Arial Narrow"/>
              </a:rPr>
              <a:t>°C</a:t>
            </a:r>
            <a:r>
              <a:rPr lang="en-US" dirty="0" smtClean="0"/>
              <a:t>), or is a "</a:t>
            </a:r>
            <a:r>
              <a:rPr lang="en-US" b="1" dirty="0" smtClean="0"/>
              <a:t>dummy</a:t>
            </a:r>
            <a:r>
              <a:rPr lang="en-US" dirty="0" smtClean="0"/>
              <a:t>" variable with values of 0 or 1 to represent absence or presence of something (e.g., venue: not indoors=0, indoors=1).</a:t>
            </a:r>
          </a:p>
          <a:p>
            <a:pPr lvl="1"/>
            <a:r>
              <a:rPr lang="en-US" dirty="0" smtClean="0"/>
              <a:t>Something with more than two levels (e.g., snow: </a:t>
            </a:r>
            <a:r>
              <a:rPr lang="en-US" i="1" dirty="0" smtClean="0"/>
              <a:t>spring, granular, compact…</a:t>
            </a:r>
            <a:r>
              <a:rPr lang="en-US" dirty="0" smtClean="0"/>
              <a:t>) is represented by more than one dummy X.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effect</a:t>
            </a:r>
            <a:r>
              <a:rPr lang="en-US" dirty="0" smtClean="0"/>
              <a:t> of X</a:t>
            </a:r>
            <a:r>
              <a:rPr lang="en-US" baseline="-25000" dirty="0" smtClean="0"/>
              <a:t>1</a:t>
            </a:r>
            <a:r>
              <a:rPr lang="en-US" dirty="0" smtClean="0"/>
              <a:t> on Y is the value of the </a:t>
            </a:r>
            <a:r>
              <a:rPr lang="en-US" b="1" dirty="0" smtClean="0"/>
              <a:t>parameter</a:t>
            </a:r>
            <a:r>
              <a:rPr lang="en-US" dirty="0" smtClean="0"/>
              <a:t> or </a:t>
            </a:r>
            <a:r>
              <a:rPr lang="en-US" b="1" dirty="0" smtClean="0"/>
              <a:t>coefficient</a:t>
            </a:r>
            <a:r>
              <a:rPr lang="en-US" dirty="0" smtClean="0"/>
              <a:t> b.</a:t>
            </a:r>
          </a:p>
          <a:p>
            <a:pPr lvl="1"/>
            <a:r>
              <a:rPr lang="en-US" dirty="0" smtClean="0"/>
              <a:t>The unit of the effect is </a:t>
            </a:r>
            <a:r>
              <a:rPr lang="en-US" i="1" dirty="0" smtClean="0"/>
              <a:t>difference in Y per difference in X</a:t>
            </a:r>
            <a:r>
              <a:rPr lang="en-US" i="1" baseline="-25000" dirty="0" smtClean="0"/>
              <a:t>1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So, for a dummy X, the unit is difference in Y when whatever X represents (e.g., indoors) is present</a:t>
            </a:r>
            <a:r>
              <a:rPr lang="en-US" i="1" dirty="0" smtClean="0"/>
              <a:t>.</a:t>
            </a:r>
            <a:endParaRPr lang="en-US" dirty="0" smtClean="0"/>
          </a:p>
        </p:txBody>
      </p:sp>
      <p:sp>
        <p:nvSpPr>
          <p:cNvPr id="7" name="AutoShape 2"/>
          <p:cNvSpPr txBox="1">
            <a:spLocks noChangeArrowheads="1"/>
          </p:cNvSpPr>
          <p:nvPr/>
        </p:nvSpPr>
        <p:spPr bwMode="auto">
          <a:xfrm>
            <a:off x="4048075" y="620688"/>
            <a:ext cx="3548261" cy="730082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en-US" sz="2400" i="1" dirty="0" smtClean="0">
                <a:latin typeface="Arial Narrow" pitchFamily="34" charset="0"/>
              </a:rPr>
              <a:t>Will Hopkins</a:t>
            </a:r>
            <a:r>
              <a:rPr lang="en-US" sz="2000" dirty="0" smtClean="0">
                <a:latin typeface="Arial Narrow" pitchFamily="34" charset="0"/>
              </a:rPr>
              <a:t/>
            </a:r>
            <a:br>
              <a:rPr lang="en-US" sz="2000" dirty="0" smtClean="0">
                <a:latin typeface="Arial Narrow" pitchFamily="34" charset="0"/>
              </a:rPr>
            </a:br>
            <a:r>
              <a:rPr lang="en-US" sz="2000" dirty="0" err="1" smtClean="0">
                <a:latin typeface="Arial Narrow" pitchFamily="34" charset="0"/>
              </a:rPr>
              <a:t>Sportscience</a:t>
            </a: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en-US" sz="2000" dirty="0">
                <a:latin typeface="Arial Narrow" pitchFamily="34" charset="0"/>
              </a:rPr>
              <a:t>14, 49-57, 2010</a:t>
            </a:r>
            <a:br>
              <a:rPr lang="en-US" sz="2000" dirty="0">
                <a:latin typeface="Arial Narrow" pitchFamily="34" charset="0"/>
              </a:rPr>
            </a:br>
            <a:r>
              <a:rPr lang="en-US" sz="2000" dirty="0">
                <a:latin typeface="Arial Narrow" pitchFamily="34" charset="0"/>
              </a:rPr>
              <a:t>MSSE 41, 3-12, 2009</a:t>
            </a:r>
            <a:endParaRPr lang="en-US" sz="2400" dirty="0" smtClean="0">
              <a:latin typeface="Arial Narrow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241" y="127728"/>
            <a:ext cx="1238239" cy="14489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674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uiExpand="1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44624"/>
            <a:ext cx="8928992" cy="6768752"/>
          </a:xfrm>
        </p:spPr>
        <p:txBody>
          <a:bodyPr/>
          <a:lstStyle/>
          <a:p>
            <a:r>
              <a:rPr lang="en-US" dirty="0" smtClean="0"/>
              <a:t>You can have</a:t>
            </a:r>
            <a:r>
              <a:rPr lang="en-US" b="1" dirty="0" smtClean="0"/>
              <a:t> interactions</a:t>
            </a:r>
            <a:r>
              <a:rPr lang="en-US" dirty="0" smtClean="0"/>
              <a:t> to allow X</a:t>
            </a:r>
            <a:r>
              <a:rPr lang="en-US" baseline="-25000" dirty="0" smtClean="0"/>
              <a:t>1</a:t>
            </a:r>
            <a:r>
              <a:rPr lang="en-US" dirty="0" smtClean="0"/>
              <a:t> to have an effect that depends on X</a:t>
            </a:r>
            <a:r>
              <a:rPr lang="en-US" baseline="-25000" dirty="0" smtClean="0"/>
              <a:t>2</a:t>
            </a:r>
            <a:r>
              <a:rPr lang="en-US" dirty="0" smtClean="0"/>
              <a:t> (and vice versa):  Y = a + bX</a:t>
            </a:r>
            <a:r>
              <a:rPr lang="en-US" baseline="-25000" dirty="0" smtClean="0"/>
              <a:t>1</a:t>
            </a:r>
            <a:r>
              <a:rPr lang="en-US" dirty="0" smtClean="0"/>
              <a:t> + cX</a:t>
            </a:r>
            <a:r>
              <a:rPr lang="en-US" baseline="-25000" dirty="0" smtClean="0"/>
              <a:t>2</a:t>
            </a:r>
            <a:r>
              <a:rPr lang="en-US" dirty="0" smtClean="0"/>
              <a:t> + dX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/>
              <a:t>.</a:t>
            </a:r>
            <a:endParaRPr lang="en-US" dirty="0" smtClean="0"/>
          </a:p>
          <a:p>
            <a:pPr lvl="1"/>
            <a:r>
              <a:rPr lang="en-US" dirty="0" smtClean="0"/>
              <a:t>If X</a:t>
            </a:r>
            <a:r>
              <a:rPr lang="en-US" baseline="-25000" dirty="0" smtClean="0"/>
              <a:t>1</a:t>
            </a:r>
            <a:r>
              <a:rPr lang="en-US" dirty="0" smtClean="0"/>
              <a:t>=X</a:t>
            </a:r>
            <a:r>
              <a:rPr lang="en-US" baseline="-25000" dirty="0" smtClean="0"/>
              <a:t>2</a:t>
            </a:r>
            <a:r>
              <a:rPr lang="en-US" dirty="0" smtClean="0"/>
              <a:t>, you get a </a:t>
            </a:r>
            <a:r>
              <a:rPr lang="en-US" b="1" dirty="0" smtClean="0"/>
              <a:t>quadratic</a:t>
            </a:r>
            <a:r>
              <a:rPr lang="en-US" dirty="0" smtClean="0"/>
              <a:t> effect of X: Y = a + </a:t>
            </a:r>
            <a:r>
              <a:rPr lang="en-US" dirty="0" err="1" smtClean="0"/>
              <a:t>bX</a:t>
            </a:r>
            <a:r>
              <a:rPr lang="en-US" dirty="0" smtClean="0"/>
              <a:t> + cX</a:t>
            </a:r>
            <a:r>
              <a:rPr lang="en-US" baseline="30000" dirty="0" smtClean="0"/>
              <a:t>2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NZ" b="1" dirty="0" smtClean="0">
                <a:solidFill>
                  <a:srgbClr val="800080"/>
                </a:solidFill>
              </a:rPr>
              <a:t>Adjusting for Something</a:t>
            </a:r>
            <a:endParaRPr lang="en-NZ" b="1" dirty="0">
              <a:solidFill>
                <a:srgbClr val="800080"/>
              </a:solidFill>
            </a:endParaRPr>
          </a:p>
          <a:p>
            <a:r>
              <a:rPr lang="en-US" dirty="0" smtClean="0"/>
              <a:t>This fantastic feature arises from the additive nature of linear models.</a:t>
            </a:r>
          </a:p>
          <a:p>
            <a:r>
              <a:rPr lang="en-US" dirty="0" smtClean="0"/>
              <a:t>If Y </a:t>
            </a:r>
            <a:r>
              <a:rPr lang="en-US" dirty="0"/>
              <a:t>= </a:t>
            </a:r>
            <a:r>
              <a:rPr lang="en-US" dirty="0" smtClean="0"/>
              <a:t>a </a:t>
            </a:r>
            <a:r>
              <a:rPr lang="en-US" dirty="0"/>
              <a:t>+ </a:t>
            </a:r>
            <a:r>
              <a:rPr lang="en-US" dirty="0" smtClean="0"/>
              <a:t>bX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cX</a:t>
            </a:r>
            <a:r>
              <a:rPr lang="en-US" baseline="-25000" dirty="0" smtClean="0"/>
              <a:t>2</a:t>
            </a:r>
            <a:r>
              <a:rPr lang="en-US" dirty="0" smtClean="0"/>
              <a:t>, the </a:t>
            </a:r>
            <a:r>
              <a:rPr lang="en-US" i="1" dirty="0" smtClean="0"/>
              <a:t>only possible</a:t>
            </a:r>
            <a:r>
              <a:rPr lang="en-US" dirty="0" smtClean="0"/>
              <a:t> interpretation of b is that it is the change in Y per change in X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i="1" dirty="0" smtClean="0"/>
              <a:t>when X</a:t>
            </a:r>
            <a:r>
              <a:rPr lang="en-US" i="1" baseline="-25000" dirty="0" smtClean="0"/>
              <a:t>2</a:t>
            </a:r>
            <a:r>
              <a:rPr lang="en-US" i="1" dirty="0" smtClean="0"/>
              <a:t> and any other predictors in the model are </a:t>
            </a:r>
            <a:r>
              <a:rPr lang="en-US" b="1" i="1" dirty="0" smtClean="0"/>
              <a:t>held constant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 also say b is the </a:t>
            </a:r>
            <a:r>
              <a:rPr lang="en-US" b="1" dirty="0" smtClean="0"/>
              <a:t>pure</a:t>
            </a:r>
            <a:r>
              <a:rPr lang="en-US" dirty="0" smtClean="0"/>
              <a:t> </a:t>
            </a:r>
            <a:r>
              <a:rPr lang="en-US" b="1" dirty="0" smtClean="0"/>
              <a:t>effect</a:t>
            </a:r>
            <a:r>
              <a:rPr lang="en-US" dirty="0" smtClean="0"/>
              <a:t> of X</a:t>
            </a:r>
            <a:r>
              <a:rPr lang="en-US" baseline="-25000" dirty="0" smtClean="0"/>
              <a:t>1</a:t>
            </a:r>
            <a:r>
              <a:rPr lang="en-US" dirty="0" smtClean="0"/>
              <a:t> on Y, or the effect of X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b="1" dirty="0" smtClean="0"/>
              <a:t>controlled</a:t>
            </a:r>
            <a:r>
              <a:rPr lang="en-US" dirty="0" smtClean="0"/>
              <a:t> or </a:t>
            </a:r>
            <a:r>
              <a:rPr lang="en-US" b="1" dirty="0" smtClean="0"/>
              <a:t>adjusted</a:t>
            </a:r>
            <a:r>
              <a:rPr lang="en-US" dirty="0" smtClean="0"/>
              <a:t> for all other predictors in the model.</a:t>
            </a:r>
          </a:p>
          <a:p>
            <a:r>
              <a:rPr lang="en-US" dirty="0" smtClean="0"/>
              <a:t>Ditto for all the other predictors in the model: each parameter is the pure effect of its predictor.</a:t>
            </a:r>
          </a:p>
          <a:p>
            <a:r>
              <a:rPr lang="en-US" dirty="0" smtClean="0"/>
              <a:t>So, if the other predictors </a:t>
            </a:r>
            <a:r>
              <a:rPr lang="en-US" dirty="0"/>
              <a:t>include the</a:t>
            </a:r>
            <a:r>
              <a:rPr lang="en-US" b="1" dirty="0"/>
              <a:t> identities of the </a:t>
            </a:r>
            <a:r>
              <a:rPr lang="en-US" b="1" dirty="0" smtClean="0"/>
              <a:t>athletes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You can estimate </a:t>
            </a:r>
            <a:r>
              <a:rPr lang="en-US" dirty="0"/>
              <a:t>the pure effect of each environmental condition, as if </a:t>
            </a:r>
            <a:r>
              <a:rPr lang="en-US" dirty="0" smtClean="0"/>
              <a:t>it were all for the same athletes.</a:t>
            </a:r>
            <a:endParaRPr lang="en-US" dirty="0"/>
          </a:p>
          <a:p>
            <a:pPr lvl="1"/>
            <a:r>
              <a:rPr lang="en-US" dirty="0"/>
              <a:t>And parameters for the athletes allow </a:t>
            </a:r>
            <a:r>
              <a:rPr lang="en-US" dirty="0" smtClean="0"/>
              <a:t>you to </a:t>
            </a:r>
            <a:r>
              <a:rPr lang="en-US" dirty="0"/>
              <a:t>estimate pure differences or changes for athletes, as if they were all in the same environment. </a:t>
            </a:r>
            <a:r>
              <a:rPr lang="en-US" b="1" dirty="0"/>
              <a:t>Wow!</a:t>
            </a:r>
          </a:p>
          <a:p>
            <a:pPr marL="268288" lvl="1" indent="0">
              <a:buNone/>
            </a:pPr>
            <a:endParaRPr lang="en-US" sz="8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816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44624"/>
            <a:ext cx="8928992" cy="6772736"/>
          </a:xfrm>
        </p:spPr>
        <p:txBody>
          <a:bodyPr/>
          <a:lstStyle/>
          <a:p>
            <a:r>
              <a:rPr lang="en-US" dirty="0" smtClean="0"/>
              <a:t>Yes, but athlete </a:t>
            </a:r>
            <a:r>
              <a:rPr lang="en-US" dirty="0"/>
              <a:t>identities are different from other </a:t>
            </a:r>
            <a:r>
              <a:rPr lang="en-US" dirty="0" smtClean="0"/>
              <a:t>predictors…</a:t>
            </a:r>
            <a:endParaRPr lang="en-US" dirty="0"/>
          </a:p>
          <a:p>
            <a:pPr marL="0" indent="0">
              <a:buNone/>
            </a:pPr>
            <a:r>
              <a:rPr lang="en-NZ" b="1" dirty="0" smtClean="0">
                <a:solidFill>
                  <a:srgbClr val="800080"/>
                </a:solidFill>
              </a:rPr>
              <a:t>Random and Fixed Effects</a:t>
            </a:r>
          </a:p>
          <a:p>
            <a:r>
              <a:rPr lang="en-US" dirty="0" smtClean="0"/>
              <a:t>The athletes represent a </a:t>
            </a:r>
            <a:r>
              <a:rPr lang="en-US" b="1" dirty="0" smtClean="0"/>
              <a:t>sample</a:t>
            </a:r>
            <a:r>
              <a:rPr lang="en-US" dirty="0" smtClean="0"/>
              <a:t> from some population, so you get different identities if you repeat the study with a different sample.</a:t>
            </a:r>
          </a:p>
          <a:p>
            <a:pPr lvl="1"/>
            <a:r>
              <a:rPr lang="en-US" dirty="0" smtClean="0"/>
              <a:t>The variation of athlete identities from sample to sample is </a:t>
            </a:r>
            <a:r>
              <a:rPr lang="en-US" i="1" dirty="0" smtClean="0"/>
              <a:t>random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Hence athlete identity is a </a:t>
            </a:r>
            <a:r>
              <a:rPr lang="en-US" b="1" dirty="0" smtClean="0"/>
              <a:t>random effect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But the identities of snow condition don't change from one sample to another.  The identities are </a:t>
            </a:r>
            <a:r>
              <a:rPr lang="en-US" b="1" dirty="0" smtClean="0"/>
              <a:t>fixed</a:t>
            </a:r>
            <a:r>
              <a:rPr lang="en-US" dirty="0" smtClean="0"/>
              <a:t>, at whatever levels you choose.</a:t>
            </a:r>
          </a:p>
          <a:p>
            <a:pPr lvl="1"/>
            <a:r>
              <a:rPr lang="en-US" dirty="0" smtClean="0"/>
              <a:t>Hence snow condition is a </a:t>
            </a:r>
            <a:r>
              <a:rPr lang="en-US" b="1" dirty="0" smtClean="0"/>
              <a:t>fixed effect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mix of fixed and random effects is thus a </a:t>
            </a:r>
            <a:r>
              <a:rPr lang="en-US" b="1" dirty="0" smtClean="0"/>
              <a:t>mixed</a:t>
            </a:r>
            <a:r>
              <a:rPr lang="en-US" dirty="0" smtClean="0"/>
              <a:t> </a:t>
            </a:r>
            <a:r>
              <a:rPr lang="en-US" b="1" dirty="0" smtClean="0"/>
              <a:t>model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Some mixed models are also known as </a:t>
            </a:r>
            <a:r>
              <a:rPr lang="en-US" b="1" dirty="0" smtClean="0"/>
              <a:t>hierarchical </a:t>
            </a:r>
            <a:r>
              <a:rPr lang="en-US" dirty="0" smtClean="0"/>
              <a:t>or </a:t>
            </a:r>
            <a:r>
              <a:rPr lang="en-US" b="1" dirty="0" smtClean="0"/>
              <a:t>multilevel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More fascinating facts about fixed and random effects…</a:t>
            </a:r>
          </a:p>
          <a:p>
            <a:pPr lvl="1"/>
            <a:r>
              <a:rPr lang="en-US" dirty="0" smtClean="0"/>
              <a:t>A numeric predictor like temperature is fixed, because everyone gets the same parameter.</a:t>
            </a:r>
          </a:p>
          <a:p>
            <a:pPr lvl="1"/>
            <a:r>
              <a:rPr lang="en-US" dirty="0" smtClean="0"/>
              <a:t>A predictor like race identity can be random, if it’s considered </a:t>
            </a:r>
            <a:r>
              <a:rPr lang="en-US" smtClean="0"/>
              <a:t>as a sample.</a:t>
            </a:r>
            <a:endParaRPr lang="en-US" dirty="0" smtClean="0"/>
          </a:p>
          <a:p>
            <a:pPr lvl="1"/>
            <a:r>
              <a:rPr lang="en-US" dirty="0" smtClean="0"/>
              <a:t>You can include </a:t>
            </a:r>
            <a:r>
              <a:rPr lang="en-US" dirty="0"/>
              <a:t>interactions between athlete </a:t>
            </a:r>
            <a:r>
              <a:rPr lang="en-US" dirty="0" smtClean="0"/>
              <a:t>identities </a:t>
            </a:r>
            <a:r>
              <a:rPr lang="en-US" dirty="0"/>
              <a:t>and fixed effects to get </a:t>
            </a:r>
            <a:r>
              <a:rPr lang="en-US" b="1" dirty="0"/>
              <a:t>unique effects for each athlete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507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44624"/>
            <a:ext cx="8928992" cy="5904656"/>
          </a:xfrm>
        </p:spPr>
        <p:txBody>
          <a:bodyPr/>
          <a:lstStyle/>
          <a:p>
            <a:pPr>
              <a:lnSpc>
                <a:spcPct val="97000"/>
              </a:lnSpc>
            </a:pPr>
            <a:r>
              <a:rPr lang="en-US" dirty="0" smtClean="0"/>
              <a:t>With a subject random effect, subjects are “held constant”, so all effects are effectively within-subject changes, apart from the obvious between-subject group effects.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The analysis is equivalent to paired t tests.  Without the subject random effect, the analysis would be equivalent to less powerful unpaired t tests.</a:t>
            </a:r>
          </a:p>
          <a:p>
            <a:pPr>
              <a:lnSpc>
                <a:spcPct val="97000"/>
              </a:lnSpc>
            </a:pPr>
            <a:r>
              <a:rPr lang="en-US" dirty="0" smtClean="0"/>
              <a:t>Here's another useful way to think about fixed and random effects…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With fixed effects </a:t>
            </a:r>
            <a:r>
              <a:rPr lang="en-US" dirty="0"/>
              <a:t>we </a:t>
            </a:r>
            <a:r>
              <a:rPr lang="en-US" b="1" dirty="0" smtClean="0"/>
              <a:t>estimate and</a:t>
            </a:r>
            <a:r>
              <a:rPr lang="en-US" dirty="0" smtClean="0"/>
              <a:t> </a:t>
            </a:r>
            <a:r>
              <a:rPr lang="en-US" b="1" dirty="0" smtClean="0"/>
              <a:t>account for means</a:t>
            </a:r>
            <a:r>
              <a:rPr lang="en-US" dirty="0" smtClean="0"/>
              <a:t>, differences between means, or the mean effect of differences in a numeric predictor.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With random effects, we can still estimate the individual means (e.g., for each athlete), but we really </a:t>
            </a:r>
            <a:r>
              <a:rPr lang="en-US" b="1" dirty="0" smtClean="0"/>
              <a:t>account for </a:t>
            </a:r>
            <a:r>
              <a:rPr lang="en-US" b="1" i="1" dirty="0" smtClean="0"/>
              <a:t>variation</a:t>
            </a:r>
            <a:r>
              <a:rPr lang="en-US" dirty="0" smtClean="0"/>
              <a:t>, and we summarize it as a </a:t>
            </a:r>
            <a:r>
              <a:rPr lang="en-US" b="1" dirty="0" smtClean="0"/>
              <a:t>standard deviation</a:t>
            </a:r>
            <a:r>
              <a:rPr lang="en-US" dirty="0" smtClean="0"/>
              <a:t>. </a:t>
            </a:r>
          </a:p>
          <a:p>
            <a:pPr>
              <a:lnSpc>
                <a:spcPct val="97000"/>
              </a:lnSpc>
            </a:pPr>
            <a:r>
              <a:rPr lang="en-US" dirty="0" smtClean="0"/>
              <a:t>The </a:t>
            </a:r>
            <a:r>
              <a:rPr lang="en-US" b="1" dirty="0" smtClean="0"/>
              <a:t>residual error</a:t>
            </a:r>
            <a:r>
              <a:rPr lang="en-US" dirty="0" smtClean="0"/>
              <a:t> (the differences between </a:t>
            </a:r>
            <a:r>
              <a:rPr lang="en-US" b="1" dirty="0" smtClean="0"/>
              <a:t>observed</a:t>
            </a:r>
            <a:r>
              <a:rPr lang="en-US" dirty="0" smtClean="0"/>
              <a:t> and </a:t>
            </a:r>
            <a:r>
              <a:rPr lang="en-US" b="1" dirty="0" smtClean="0"/>
              <a:t>predicted</a:t>
            </a:r>
            <a:r>
              <a:rPr lang="en-US" dirty="0" smtClean="0"/>
              <a:t> values) is a random effect.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You can have different residual SD for different clusters of data between or within athletes. Example: more error when athletes are younger.</a:t>
            </a:r>
          </a:p>
        </p:txBody>
      </p:sp>
    </p:spTree>
    <p:extLst>
      <p:ext uri="{BB962C8B-B14F-4D97-AF65-F5344CB8AC3E}">
        <p14:creationId xmlns:p14="http://schemas.microsoft.com/office/powerpoint/2010/main" val="119943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44624"/>
            <a:ext cx="8928992" cy="3312368"/>
          </a:xfrm>
        </p:spPr>
        <p:txBody>
          <a:bodyPr/>
          <a:lstStyle/>
          <a:p>
            <a:pPr>
              <a:lnSpc>
                <a:spcPct val="97000"/>
              </a:lnSpc>
            </a:pPr>
            <a:r>
              <a:rPr lang="en-US" dirty="0" smtClean="0"/>
              <a:t>You can use a </a:t>
            </a:r>
            <a:r>
              <a:rPr lang="en-US" dirty="0"/>
              <a:t>spreadsheet or ANOVA-type </a:t>
            </a:r>
            <a:r>
              <a:rPr lang="en-US" dirty="0" smtClean="0"/>
              <a:t>analyses to take </a:t>
            </a:r>
            <a:r>
              <a:rPr lang="en-US" dirty="0"/>
              <a:t>into account random </a:t>
            </a:r>
            <a:r>
              <a:rPr lang="en-US" dirty="0" smtClean="0"/>
              <a:t>effects in some straightforward models.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My controlled-trial spreadsheet does correct estimation of individual responses and their confidence limits.</a:t>
            </a:r>
          </a:p>
          <a:p>
            <a:pPr>
              <a:lnSpc>
                <a:spcPct val="97000"/>
              </a:lnSpc>
            </a:pPr>
            <a:r>
              <a:rPr lang="en-US" dirty="0"/>
              <a:t>But sophisticated </a:t>
            </a:r>
            <a:r>
              <a:rPr lang="en-US" dirty="0" smtClean="0"/>
              <a:t>models and large datasets need a stats package that supports mixed modeling: SAS, SPSS</a:t>
            </a:r>
            <a:r>
              <a:rPr lang="en-US" dirty="0"/>
              <a:t>, </a:t>
            </a:r>
            <a:r>
              <a:rPr lang="en-US" dirty="0" smtClean="0"/>
              <a:t>R,…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Dummy coding is automatic, but you should learn to include dummies yourself for special models.</a:t>
            </a:r>
          </a:p>
          <a:p>
            <a:pPr>
              <a:lnSpc>
                <a:spcPct val="97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608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152400"/>
            <a:ext cx="8664575" cy="533400"/>
          </a:xfrm>
          <a:solidFill>
            <a:srgbClr val="FFFF66"/>
          </a:solidFill>
          <a:ln cap="flat"/>
        </p:spPr>
        <p:txBody>
          <a:bodyPr/>
          <a:lstStyle/>
          <a:p>
            <a:r>
              <a:rPr lang="en-US" altLang="en-US" b="0" dirty="0" smtClean="0"/>
              <a:t>Basics: </a:t>
            </a:r>
            <a:r>
              <a:rPr lang="en-US" altLang="en-US" dirty="0" smtClean="0"/>
              <a:t>Analysis of Controlled Trials by Mixed Modeling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685800"/>
            <a:ext cx="8661400" cy="6096000"/>
          </a:xfrm>
        </p:spPr>
        <p:txBody>
          <a:bodyPr/>
          <a:lstStyle/>
          <a:p>
            <a:r>
              <a:rPr lang="en-US" altLang="en-US" dirty="0" smtClean="0"/>
              <a:t>Data are in the “long” form of </a:t>
            </a:r>
            <a:br>
              <a:rPr lang="en-US" altLang="en-US" dirty="0" smtClean="0"/>
            </a:br>
            <a:r>
              <a:rPr lang="en-US" altLang="en-US" dirty="0" smtClean="0"/>
              <a:t>one row per subject per trial:</a:t>
            </a:r>
          </a:p>
        </p:txBody>
      </p:sp>
      <p:grpSp>
        <p:nvGrpSpPr>
          <p:cNvPr id="160830" name="Group 62"/>
          <p:cNvGrpSpPr>
            <a:grpSpLocks/>
          </p:cNvGrpSpPr>
          <p:nvPr/>
        </p:nvGrpSpPr>
        <p:grpSpPr bwMode="auto">
          <a:xfrm>
            <a:off x="4764088" y="1254125"/>
            <a:ext cx="3810000" cy="4038600"/>
            <a:chOff x="1488" y="864"/>
            <a:chExt cx="2400" cy="2544"/>
          </a:xfrm>
        </p:grpSpPr>
        <p:sp>
          <p:nvSpPr>
            <p:cNvPr id="3081" name="Text Box 4"/>
            <p:cNvSpPr txBox="1">
              <a:spLocks noChangeArrowheads="1"/>
            </p:cNvSpPr>
            <p:nvPr/>
          </p:nvSpPr>
          <p:spPr bwMode="auto">
            <a:xfrm>
              <a:off x="1536" y="864"/>
              <a:ext cx="672" cy="251"/>
            </a:xfrm>
            <a:prstGeom prst="rect">
              <a:avLst/>
            </a:prstGeom>
            <a:solidFill>
              <a:srgbClr val="FFFF66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Girl</a:t>
              </a:r>
            </a:p>
          </p:txBody>
        </p:sp>
        <p:sp>
          <p:nvSpPr>
            <p:cNvPr id="3082" name="Text Box 5"/>
            <p:cNvSpPr txBox="1">
              <a:spLocks noChangeArrowheads="1"/>
            </p:cNvSpPr>
            <p:nvPr/>
          </p:nvSpPr>
          <p:spPr bwMode="auto">
            <a:xfrm>
              <a:off x="2208" y="864"/>
              <a:ext cx="624" cy="251"/>
            </a:xfrm>
            <a:prstGeom prst="rect">
              <a:avLst/>
            </a:prstGeom>
            <a:solidFill>
              <a:srgbClr val="99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Group</a:t>
              </a:r>
            </a:p>
          </p:txBody>
        </p:sp>
        <p:sp>
          <p:nvSpPr>
            <p:cNvPr id="3083" name="Text Box 6"/>
            <p:cNvSpPr txBox="1">
              <a:spLocks noChangeArrowheads="1"/>
            </p:cNvSpPr>
            <p:nvPr/>
          </p:nvSpPr>
          <p:spPr bwMode="auto">
            <a:xfrm>
              <a:off x="2832" y="864"/>
              <a:ext cx="528" cy="251"/>
            </a:xfrm>
            <a:prstGeom prst="rect">
              <a:avLst/>
            </a:prstGeom>
            <a:solidFill>
              <a:srgbClr val="99FF66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Trial</a:t>
              </a:r>
            </a:p>
          </p:txBody>
        </p:sp>
        <p:sp>
          <p:nvSpPr>
            <p:cNvPr id="3084" name="Text Box 7"/>
            <p:cNvSpPr txBox="1">
              <a:spLocks noChangeArrowheads="1"/>
            </p:cNvSpPr>
            <p:nvPr/>
          </p:nvSpPr>
          <p:spPr bwMode="auto">
            <a:xfrm>
              <a:off x="3360" y="864"/>
              <a:ext cx="480" cy="251"/>
            </a:xfrm>
            <a:prstGeom prst="rect">
              <a:avLst/>
            </a:prstGeom>
            <a:solidFill>
              <a:srgbClr val="FF99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085" name="Text Box 8"/>
            <p:cNvSpPr txBox="1">
              <a:spLocks noChangeArrowheads="1"/>
            </p:cNvSpPr>
            <p:nvPr/>
          </p:nvSpPr>
          <p:spPr bwMode="auto">
            <a:xfrm>
              <a:off x="1536" y="1112"/>
              <a:ext cx="672" cy="25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Ann</a:t>
              </a:r>
            </a:p>
          </p:txBody>
        </p:sp>
        <p:sp>
          <p:nvSpPr>
            <p:cNvPr id="3086" name="Text Box 9"/>
            <p:cNvSpPr txBox="1">
              <a:spLocks noChangeArrowheads="1"/>
            </p:cNvSpPr>
            <p:nvPr/>
          </p:nvSpPr>
          <p:spPr bwMode="auto">
            <a:xfrm>
              <a:off x="2208" y="1112"/>
              <a:ext cx="624" cy="251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exptal</a:t>
              </a:r>
            </a:p>
          </p:txBody>
        </p:sp>
        <p:sp>
          <p:nvSpPr>
            <p:cNvPr id="3087" name="Text Box 10"/>
            <p:cNvSpPr txBox="1">
              <a:spLocks noChangeArrowheads="1"/>
            </p:cNvSpPr>
            <p:nvPr/>
          </p:nvSpPr>
          <p:spPr bwMode="auto">
            <a:xfrm>
              <a:off x="2832" y="1112"/>
              <a:ext cx="528" cy="251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pre</a:t>
              </a:r>
            </a:p>
          </p:txBody>
        </p:sp>
        <p:sp>
          <p:nvSpPr>
            <p:cNvPr id="3088" name="Text Box 11"/>
            <p:cNvSpPr txBox="1">
              <a:spLocks noChangeArrowheads="1"/>
            </p:cNvSpPr>
            <p:nvPr/>
          </p:nvSpPr>
          <p:spPr bwMode="auto">
            <a:xfrm>
              <a:off x="3360" y="1112"/>
              <a:ext cx="480" cy="251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58</a:t>
              </a:r>
            </a:p>
          </p:txBody>
        </p:sp>
        <p:sp>
          <p:nvSpPr>
            <p:cNvPr id="3089" name="Text Box 12"/>
            <p:cNvSpPr txBox="1">
              <a:spLocks noChangeArrowheads="1"/>
            </p:cNvSpPr>
            <p:nvPr/>
          </p:nvSpPr>
          <p:spPr bwMode="auto">
            <a:xfrm>
              <a:off x="1536" y="1360"/>
              <a:ext cx="672" cy="25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Ann</a:t>
              </a:r>
            </a:p>
          </p:txBody>
        </p:sp>
        <p:sp>
          <p:nvSpPr>
            <p:cNvPr id="3090" name="Text Box 13"/>
            <p:cNvSpPr txBox="1">
              <a:spLocks noChangeArrowheads="1"/>
            </p:cNvSpPr>
            <p:nvPr/>
          </p:nvSpPr>
          <p:spPr bwMode="auto">
            <a:xfrm>
              <a:off x="2208" y="1360"/>
              <a:ext cx="624" cy="251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exptal</a:t>
              </a:r>
            </a:p>
          </p:txBody>
        </p:sp>
        <p:sp>
          <p:nvSpPr>
            <p:cNvPr id="3091" name="Text Box 14"/>
            <p:cNvSpPr txBox="1">
              <a:spLocks noChangeArrowheads="1"/>
            </p:cNvSpPr>
            <p:nvPr/>
          </p:nvSpPr>
          <p:spPr bwMode="auto">
            <a:xfrm>
              <a:off x="2832" y="1360"/>
              <a:ext cx="528" cy="251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mid</a:t>
              </a:r>
            </a:p>
          </p:txBody>
        </p:sp>
        <p:sp>
          <p:nvSpPr>
            <p:cNvPr id="3092" name="Text Box 15"/>
            <p:cNvSpPr txBox="1">
              <a:spLocks noChangeArrowheads="1"/>
            </p:cNvSpPr>
            <p:nvPr/>
          </p:nvSpPr>
          <p:spPr bwMode="auto">
            <a:xfrm>
              <a:off x="3360" y="1360"/>
              <a:ext cx="480" cy="251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62</a:t>
              </a:r>
            </a:p>
          </p:txBody>
        </p:sp>
        <p:sp>
          <p:nvSpPr>
            <p:cNvPr id="3093" name="Text Box 16"/>
            <p:cNvSpPr txBox="1">
              <a:spLocks noChangeArrowheads="1"/>
            </p:cNvSpPr>
            <p:nvPr/>
          </p:nvSpPr>
          <p:spPr bwMode="auto">
            <a:xfrm>
              <a:off x="1536" y="1608"/>
              <a:ext cx="672" cy="25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Ann</a:t>
              </a:r>
            </a:p>
          </p:txBody>
        </p:sp>
        <p:sp>
          <p:nvSpPr>
            <p:cNvPr id="3094" name="Text Box 17"/>
            <p:cNvSpPr txBox="1">
              <a:spLocks noChangeArrowheads="1"/>
            </p:cNvSpPr>
            <p:nvPr/>
          </p:nvSpPr>
          <p:spPr bwMode="auto">
            <a:xfrm>
              <a:off x="2208" y="1608"/>
              <a:ext cx="624" cy="251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exptal</a:t>
              </a:r>
            </a:p>
          </p:txBody>
        </p:sp>
        <p:sp>
          <p:nvSpPr>
            <p:cNvPr id="3095" name="Text Box 18"/>
            <p:cNvSpPr txBox="1">
              <a:spLocks noChangeArrowheads="1"/>
            </p:cNvSpPr>
            <p:nvPr/>
          </p:nvSpPr>
          <p:spPr bwMode="auto">
            <a:xfrm>
              <a:off x="2832" y="1608"/>
              <a:ext cx="528" cy="251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post</a:t>
              </a:r>
            </a:p>
          </p:txBody>
        </p:sp>
        <p:sp>
          <p:nvSpPr>
            <p:cNvPr id="3096" name="Text Box 19"/>
            <p:cNvSpPr txBox="1">
              <a:spLocks noChangeArrowheads="1"/>
            </p:cNvSpPr>
            <p:nvPr/>
          </p:nvSpPr>
          <p:spPr bwMode="auto">
            <a:xfrm>
              <a:off x="3360" y="1608"/>
              <a:ext cx="480" cy="251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68</a:t>
              </a:r>
            </a:p>
          </p:txBody>
        </p:sp>
        <p:sp>
          <p:nvSpPr>
            <p:cNvPr id="3097" name="Text Box 20"/>
            <p:cNvSpPr txBox="1">
              <a:spLocks noChangeArrowheads="1"/>
            </p:cNvSpPr>
            <p:nvPr/>
          </p:nvSpPr>
          <p:spPr bwMode="auto">
            <a:xfrm>
              <a:off x="1536" y="1859"/>
              <a:ext cx="672" cy="25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Bev</a:t>
              </a:r>
            </a:p>
          </p:txBody>
        </p:sp>
        <p:sp>
          <p:nvSpPr>
            <p:cNvPr id="3098" name="Text Box 21"/>
            <p:cNvSpPr txBox="1">
              <a:spLocks noChangeArrowheads="1"/>
            </p:cNvSpPr>
            <p:nvPr/>
          </p:nvSpPr>
          <p:spPr bwMode="auto">
            <a:xfrm>
              <a:off x="2208" y="1859"/>
              <a:ext cx="624" cy="251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exptal</a:t>
              </a:r>
            </a:p>
          </p:txBody>
        </p:sp>
        <p:sp>
          <p:nvSpPr>
            <p:cNvPr id="3099" name="Text Box 22"/>
            <p:cNvSpPr txBox="1">
              <a:spLocks noChangeArrowheads="1"/>
            </p:cNvSpPr>
            <p:nvPr/>
          </p:nvSpPr>
          <p:spPr bwMode="auto">
            <a:xfrm>
              <a:off x="2832" y="1859"/>
              <a:ext cx="528" cy="251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pre</a:t>
              </a:r>
            </a:p>
          </p:txBody>
        </p:sp>
        <p:sp>
          <p:nvSpPr>
            <p:cNvPr id="3100" name="Text Box 23"/>
            <p:cNvSpPr txBox="1">
              <a:spLocks noChangeArrowheads="1"/>
            </p:cNvSpPr>
            <p:nvPr/>
          </p:nvSpPr>
          <p:spPr bwMode="auto">
            <a:xfrm>
              <a:off x="3360" y="1859"/>
              <a:ext cx="480" cy="251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45</a:t>
              </a:r>
            </a:p>
          </p:txBody>
        </p:sp>
        <p:sp>
          <p:nvSpPr>
            <p:cNvPr id="3101" name="Text Box 27"/>
            <p:cNvSpPr txBox="1">
              <a:spLocks noChangeArrowheads="1"/>
            </p:cNvSpPr>
            <p:nvPr/>
          </p:nvSpPr>
          <p:spPr bwMode="auto">
            <a:xfrm>
              <a:off x="1536" y="2105"/>
              <a:ext cx="672" cy="25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Bev</a:t>
              </a:r>
            </a:p>
          </p:txBody>
        </p:sp>
        <p:sp>
          <p:nvSpPr>
            <p:cNvPr id="3102" name="Text Box 28"/>
            <p:cNvSpPr txBox="1">
              <a:spLocks noChangeArrowheads="1"/>
            </p:cNvSpPr>
            <p:nvPr/>
          </p:nvSpPr>
          <p:spPr bwMode="auto">
            <a:xfrm>
              <a:off x="2208" y="2105"/>
              <a:ext cx="624" cy="251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exptal</a:t>
              </a:r>
            </a:p>
          </p:txBody>
        </p:sp>
        <p:sp>
          <p:nvSpPr>
            <p:cNvPr id="3103" name="Text Box 29"/>
            <p:cNvSpPr txBox="1">
              <a:spLocks noChangeArrowheads="1"/>
            </p:cNvSpPr>
            <p:nvPr/>
          </p:nvSpPr>
          <p:spPr bwMode="auto">
            <a:xfrm>
              <a:off x="2832" y="2105"/>
              <a:ext cx="528" cy="251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mid</a:t>
              </a:r>
            </a:p>
          </p:txBody>
        </p:sp>
        <p:sp>
          <p:nvSpPr>
            <p:cNvPr id="3104" name="Text Box 30"/>
            <p:cNvSpPr txBox="1">
              <a:spLocks noChangeArrowheads="1"/>
            </p:cNvSpPr>
            <p:nvPr/>
          </p:nvSpPr>
          <p:spPr bwMode="auto">
            <a:xfrm>
              <a:off x="3360" y="2105"/>
              <a:ext cx="480" cy="251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3105" name="Text Box 31"/>
            <p:cNvSpPr txBox="1">
              <a:spLocks noChangeArrowheads="1"/>
            </p:cNvSpPr>
            <p:nvPr/>
          </p:nvSpPr>
          <p:spPr bwMode="auto">
            <a:xfrm>
              <a:off x="1536" y="2351"/>
              <a:ext cx="672" cy="25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Bev</a:t>
              </a:r>
            </a:p>
          </p:txBody>
        </p:sp>
        <p:sp>
          <p:nvSpPr>
            <p:cNvPr id="3106" name="Text Box 32"/>
            <p:cNvSpPr txBox="1">
              <a:spLocks noChangeArrowheads="1"/>
            </p:cNvSpPr>
            <p:nvPr/>
          </p:nvSpPr>
          <p:spPr bwMode="auto">
            <a:xfrm>
              <a:off x="2208" y="2351"/>
              <a:ext cx="624" cy="251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exptal</a:t>
              </a:r>
            </a:p>
          </p:txBody>
        </p:sp>
        <p:sp>
          <p:nvSpPr>
            <p:cNvPr id="3107" name="Text Box 33"/>
            <p:cNvSpPr txBox="1">
              <a:spLocks noChangeArrowheads="1"/>
            </p:cNvSpPr>
            <p:nvPr/>
          </p:nvSpPr>
          <p:spPr bwMode="auto">
            <a:xfrm>
              <a:off x="2832" y="2351"/>
              <a:ext cx="528" cy="251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post</a:t>
              </a:r>
            </a:p>
          </p:txBody>
        </p:sp>
        <p:sp>
          <p:nvSpPr>
            <p:cNvPr id="3108" name="Text Box 34"/>
            <p:cNvSpPr txBox="1">
              <a:spLocks noChangeArrowheads="1"/>
            </p:cNvSpPr>
            <p:nvPr/>
          </p:nvSpPr>
          <p:spPr bwMode="auto">
            <a:xfrm>
              <a:off x="3360" y="2351"/>
              <a:ext cx="480" cy="251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57</a:t>
              </a:r>
            </a:p>
          </p:txBody>
        </p:sp>
        <p:sp>
          <p:nvSpPr>
            <p:cNvPr id="3109" name="Text Box 35"/>
            <p:cNvSpPr txBox="1">
              <a:spLocks noChangeArrowheads="1"/>
            </p:cNvSpPr>
            <p:nvPr/>
          </p:nvSpPr>
          <p:spPr bwMode="auto">
            <a:xfrm>
              <a:off x="1536" y="2770"/>
              <a:ext cx="672" cy="25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Lyn</a:t>
              </a:r>
            </a:p>
          </p:txBody>
        </p:sp>
        <p:sp>
          <p:nvSpPr>
            <p:cNvPr id="3110" name="Text Box 36"/>
            <p:cNvSpPr txBox="1">
              <a:spLocks noChangeArrowheads="1"/>
            </p:cNvSpPr>
            <p:nvPr/>
          </p:nvSpPr>
          <p:spPr bwMode="auto">
            <a:xfrm>
              <a:off x="2208" y="2770"/>
              <a:ext cx="624" cy="251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control</a:t>
              </a:r>
            </a:p>
          </p:txBody>
        </p:sp>
        <p:sp>
          <p:nvSpPr>
            <p:cNvPr id="3111" name="Text Box 37"/>
            <p:cNvSpPr txBox="1">
              <a:spLocks noChangeArrowheads="1"/>
            </p:cNvSpPr>
            <p:nvPr/>
          </p:nvSpPr>
          <p:spPr bwMode="auto">
            <a:xfrm>
              <a:off x="2832" y="2770"/>
              <a:ext cx="528" cy="251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pre</a:t>
              </a:r>
            </a:p>
          </p:txBody>
        </p:sp>
        <p:sp>
          <p:nvSpPr>
            <p:cNvPr id="3112" name="Text Box 38"/>
            <p:cNvSpPr txBox="1">
              <a:spLocks noChangeArrowheads="1"/>
            </p:cNvSpPr>
            <p:nvPr/>
          </p:nvSpPr>
          <p:spPr bwMode="auto">
            <a:xfrm>
              <a:off x="3360" y="2770"/>
              <a:ext cx="480" cy="251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39</a:t>
              </a:r>
            </a:p>
          </p:txBody>
        </p:sp>
        <p:sp>
          <p:nvSpPr>
            <p:cNvPr id="3113" name="Text Box 39"/>
            <p:cNvSpPr txBox="1">
              <a:spLocks noChangeArrowheads="1"/>
            </p:cNvSpPr>
            <p:nvPr/>
          </p:nvSpPr>
          <p:spPr bwMode="auto">
            <a:xfrm>
              <a:off x="1536" y="3013"/>
              <a:ext cx="672" cy="251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Lyn</a:t>
              </a:r>
            </a:p>
          </p:txBody>
        </p:sp>
        <p:sp>
          <p:nvSpPr>
            <p:cNvPr id="3114" name="Text Box 40"/>
            <p:cNvSpPr txBox="1">
              <a:spLocks noChangeArrowheads="1"/>
            </p:cNvSpPr>
            <p:nvPr/>
          </p:nvSpPr>
          <p:spPr bwMode="auto">
            <a:xfrm>
              <a:off x="2208" y="3013"/>
              <a:ext cx="624" cy="251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control</a:t>
              </a:r>
            </a:p>
          </p:txBody>
        </p:sp>
        <p:sp>
          <p:nvSpPr>
            <p:cNvPr id="3115" name="Text Box 41"/>
            <p:cNvSpPr txBox="1">
              <a:spLocks noChangeArrowheads="1"/>
            </p:cNvSpPr>
            <p:nvPr/>
          </p:nvSpPr>
          <p:spPr bwMode="auto">
            <a:xfrm>
              <a:off x="2832" y="3013"/>
              <a:ext cx="528" cy="251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mid</a:t>
              </a:r>
            </a:p>
          </p:txBody>
        </p:sp>
        <p:sp>
          <p:nvSpPr>
            <p:cNvPr id="3116" name="Text Box 42"/>
            <p:cNvSpPr txBox="1">
              <a:spLocks noChangeArrowheads="1"/>
            </p:cNvSpPr>
            <p:nvPr/>
          </p:nvSpPr>
          <p:spPr bwMode="auto">
            <a:xfrm>
              <a:off x="3360" y="3013"/>
              <a:ext cx="480" cy="251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r>
                <a:rPr lang="en-US" altLang="en-US" sz="2600" smtClean="0">
                  <a:solidFill>
                    <a:srgbClr val="000000"/>
                  </a:solidFill>
                </a:rPr>
                <a:t>42</a:t>
              </a:r>
            </a:p>
          </p:txBody>
        </p:sp>
        <p:sp>
          <p:nvSpPr>
            <p:cNvPr id="3117" name="Text Box 52"/>
            <p:cNvSpPr txBox="1">
              <a:spLocks noChangeArrowheads="1"/>
            </p:cNvSpPr>
            <p:nvPr/>
          </p:nvSpPr>
          <p:spPr bwMode="auto">
            <a:xfrm>
              <a:off x="1536" y="2592"/>
              <a:ext cx="672" cy="9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3118" name="Text Box 53"/>
            <p:cNvSpPr txBox="1">
              <a:spLocks noChangeArrowheads="1"/>
            </p:cNvSpPr>
            <p:nvPr/>
          </p:nvSpPr>
          <p:spPr bwMode="auto">
            <a:xfrm>
              <a:off x="2208" y="2592"/>
              <a:ext cx="624" cy="96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3119" name="Text Box 54"/>
            <p:cNvSpPr txBox="1">
              <a:spLocks noChangeArrowheads="1"/>
            </p:cNvSpPr>
            <p:nvPr/>
          </p:nvSpPr>
          <p:spPr bwMode="auto">
            <a:xfrm>
              <a:off x="2832" y="2592"/>
              <a:ext cx="528" cy="96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3120" name="Text Box 55"/>
            <p:cNvSpPr txBox="1">
              <a:spLocks noChangeArrowheads="1"/>
            </p:cNvSpPr>
            <p:nvPr/>
          </p:nvSpPr>
          <p:spPr bwMode="auto">
            <a:xfrm>
              <a:off x="3360" y="2592"/>
              <a:ext cx="480" cy="96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3121" name="Rectangle 56"/>
            <p:cNvSpPr>
              <a:spLocks noChangeArrowheads="1"/>
            </p:cNvSpPr>
            <p:nvPr/>
          </p:nvSpPr>
          <p:spPr bwMode="auto">
            <a:xfrm>
              <a:off x="1488" y="2688"/>
              <a:ext cx="2400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3122" name="Text Box 57"/>
            <p:cNvSpPr txBox="1">
              <a:spLocks noChangeArrowheads="1"/>
            </p:cNvSpPr>
            <p:nvPr/>
          </p:nvSpPr>
          <p:spPr bwMode="auto">
            <a:xfrm>
              <a:off x="1536" y="3264"/>
              <a:ext cx="672" cy="96"/>
            </a:xfrm>
            <a:prstGeom prst="rect">
              <a:avLst/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3123" name="Text Box 58"/>
            <p:cNvSpPr txBox="1">
              <a:spLocks noChangeArrowheads="1"/>
            </p:cNvSpPr>
            <p:nvPr/>
          </p:nvSpPr>
          <p:spPr bwMode="auto">
            <a:xfrm>
              <a:off x="2208" y="3264"/>
              <a:ext cx="624" cy="96"/>
            </a:xfrm>
            <a:prstGeom prst="rect">
              <a:avLst/>
            </a:prstGeom>
            <a:solidFill>
              <a:srgbClr val="CCCC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3124" name="Text Box 59"/>
            <p:cNvSpPr txBox="1">
              <a:spLocks noChangeArrowheads="1"/>
            </p:cNvSpPr>
            <p:nvPr/>
          </p:nvSpPr>
          <p:spPr bwMode="auto">
            <a:xfrm>
              <a:off x="2832" y="3264"/>
              <a:ext cx="528" cy="96"/>
            </a:xfrm>
            <a:prstGeom prst="rect">
              <a:avLst/>
            </a:prstGeom>
            <a:solidFill>
              <a:srgbClr val="CC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3125" name="Text Box 60"/>
            <p:cNvSpPr txBox="1">
              <a:spLocks noChangeArrowheads="1"/>
            </p:cNvSpPr>
            <p:nvPr/>
          </p:nvSpPr>
          <p:spPr bwMode="auto">
            <a:xfrm>
              <a:off x="3360" y="3264"/>
              <a:ext cx="480" cy="96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  <p:sp>
          <p:nvSpPr>
            <p:cNvPr id="3126" name="Rectangle 61"/>
            <p:cNvSpPr>
              <a:spLocks noChangeArrowheads="1"/>
            </p:cNvSpPr>
            <p:nvPr/>
          </p:nvSpPr>
          <p:spPr bwMode="auto">
            <a:xfrm>
              <a:off x="1488" y="3360"/>
              <a:ext cx="2400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26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60818" name="Rectangle 50"/>
          <p:cNvSpPr>
            <a:spLocks noChangeArrowheads="1"/>
          </p:cNvSpPr>
          <p:nvPr/>
        </p:nvSpPr>
        <p:spPr bwMode="auto">
          <a:xfrm>
            <a:off x="266700" y="1612900"/>
            <a:ext cx="8469313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82800"/>
          <a:lstStyle>
            <a:lvl1pPr marL="342900" indent="-342900">
              <a:spcBef>
                <a:spcPct val="20000"/>
              </a:spcBef>
              <a:buClr>
                <a:srgbClr val="FF5050"/>
              </a:buClr>
              <a:buFont typeface="Symbol" pitchFamily="18" charset="2"/>
              <a:buChar char="·"/>
              <a:defRPr sz="28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10000"/>
              </a:spcBef>
              <a:buClr>
                <a:srgbClr val="0066FF"/>
              </a:buClr>
              <a:buFont typeface="Symbol" pitchFamily="18" charset="2"/>
              <a:buChar char="·"/>
              <a:defRPr sz="2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5000"/>
              </a:spcBef>
              <a:buSzPct val="120000"/>
              <a:buChar char="•"/>
              <a:defRPr sz="25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10000"/>
              </a:spcBef>
            </a:pPr>
            <a:r>
              <a:rPr lang="en-US" altLang="en-US" smtClean="0">
                <a:solidFill>
                  <a:srgbClr val="000000"/>
                </a:solidFill>
              </a:rPr>
              <a:t>Analysis is via maximizing </a:t>
            </a:r>
            <a:br>
              <a:rPr lang="en-US" altLang="en-US" smtClean="0">
                <a:solidFill>
                  <a:srgbClr val="000000"/>
                </a:solidFill>
              </a:rPr>
            </a:br>
            <a:r>
              <a:rPr lang="en-US" altLang="en-US" smtClean="0">
                <a:solidFill>
                  <a:srgbClr val="000000"/>
                </a:solidFill>
              </a:rPr>
              <a:t>likelihood of observed values</a:t>
            </a:r>
            <a:br>
              <a:rPr lang="en-US" altLang="en-US" smtClean="0">
                <a:solidFill>
                  <a:srgbClr val="000000"/>
                </a:solidFill>
              </a:rPr>
            </a:br>
            <a:r>
              <a:rPr lang="en-US" altLang="en-US" smtClean="0">
                <a:solidFill>
                  <a:srgbClr val="000000"/>
                </a:solidFill>
              </a:rPr>
              <a:t>rather than ANOVA's approach</a:t>
            </a:r>
            <a:br>
              <a:rPr lang="en-US" altLang="en-US" smtClean="0">
                <a:solidFill>
                  <a:srgbClr val="000000"/>
                </a:solidFill>
              </a:rPr>
            </a:br>
            <a:r>
              <a:rPr lang="en-US" altLang="en-US" smtClean="0">
                <a:solidFill>
                  <a:srgbClr val="000000"/>
                </a:solidFill>
              </a:rPr>
              <a:t>of minimizing error variance.</a:t>
            </a:r>
          </a:p>
          <a:p>
            <a:pPr>
              <a:spcBef>
                <a:spcPct val="10000"/>
              </a:spcBef>
            </a:pPr>
            <a:r>
              <a:rPr lang="en-AU" altLang="en-AU" sz="2600" smtClean="0">
                <a:solidFill>
                  <a:srgbClr val="000000"/>
                </a:solidFill>
              </a:rPr>
              <a:t>You investigate </a:t>
            </a:r>
            <a:r>
              <a:rPr lang="en-AU" altLang="en-AU" sz="2600" b="1" smtClean="0">
                <a:solidFill>
                  <a:srgbClr val="000000"/>
                </a:solidFill>
              </a:rPr>
              <a:t>fixed effects</a:t>
            </a:r>
            <a:r>
              <a:rPr lang="en-AU" altLang="en-AU" sz="2600" smtClean="0">
                <a:solidFill>
                  <a:srgbClr val="000000"/>
                </a:solidFill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AU" altLang="en-AU" smtClean="0">
                <a:solidFill>
                  <a:srgbClr val="000000"/>
                </a:solidFill>
              </a:rPr>
              <a:t>Trial, if there's only one group.</a:t>
            </a:r>
          </a:p>
          <a:p>
            <a:pPr lvl="1">
              <a:lnSpc>
                <a:spcPct val="90000"/>
              </a:lnSpc>
            </a:pPr>
            <a:r>
              <a:rPr lang="en-AU" altLang="en-AU" smtClean="0">
                <a:solidFill>
                  <a:srgbClr val="000000"/>
                </a:solidFill>
              </a:rPr>
              <a:t>Group</a:t>
            </a:r>
            <a:r>
              <a:rPr lang="en-US" altLang="en-US" smtClean="0">
                <a:solidFill>
                  <a:srgbClr val="000000"/>
                </a:solidFill>
                <a:sym typeface="Symbol" pitchFamily="18" charset="2"/>
              </a:rPr>
              <a:t></a:t>
            </a:r>
            <a:r>
              <a:rPr lang="en-AU" altLang="en-AU" smtClean="0">
                <a:solidFill>
                  <a:srgbClr val="000000"/>
                </a:solidFill>
              </a:rPr>
              <a:t>Trial, if there's more</a:t>
            </a:r>
            <a:br>
              <a:rPr lang="en-AU" altLang="en-AU" smtClean="0">
                <a:solidFill>
                  <a:srgbClr val="000000"/>
                </a:solidFill>
              </a:rPr>
            </a:br>
            <a:r>
              <a:rPr lang="en-AU" altLang="en-AU" smtClean="0">
                <a:solidFill>
                  <a:srgbClr val="000000"/>
                </a:solidFill>
              </a:rPr>
              <a:t>than one group.</a:t>
            </a:r>
          </a:p>
          <a:p>
            <a:pPr>
              <a:spcBef>
                <a:spcPct val="10000"/>
              </a:spcBef>
            </a:pPr>
            <a:r>
              <a:rPr lang="en-AU" altLang="en-AU" sz="2600" smtClean="0">
                <a:solidFill>
                  <a:srgbClr val="000000"/>
                </a:solidFill>
              </a:rPr>
              <a:t>You also specify and estimate </a:t>
            </a:r>
            <a:br>
              <a:rPr lang="en-AU" altLang="en-AU" sz="2600" smtClean="0">
                <a:solidFill>
                  <a:srgbClr val="000000"/>
                </a:solidFill>
              </a:rPr>
            </a:br>
            <a:r>
              <a:rPr lang="en-AU" altLang="en-AU" sz="2600" b="1" smtClean="0">
                <a:solidFill>
                  <a:srgbClr val="000000"/>
                </a:solidFill>
              </a:rPr>
              <a:t>random effects</a:t>
            </a:r>
            <a:r>
              <a:rPr lang="en-AU" altLang="en-AU" sz="2600" smtClean="0">
                <a:solidFill>
                  <a:srgbClr val="000000"/>
                </a:solidFill>
              </a:rPr>
              <a:t>.</a:t>
            </a:r>
          </a:p>
          <a:p>
            <a:pPr>
              <a:spcBef>
                <a:spcPct val="10000"/>
              </a:spcBef>
            </a:pPr>
            <a:r>
              <a:rPr lang="en-AU" altLang="en-AU" sz="2600" smtClean="0">
                <a:solidFill>
                  <a:srgbClr val="000000"/>
                </a:solidFill>
              </a:rPr>
              <a:t>"Mixed" = fixed + random.</a:t>
            </a:r>
          </a:p>
          <a:p>
            <a:pPr>
              <a:spcBef>
                <a:spcPct val="10000"/>
              </a:spcBef>
            </a:pPr>
            <a:r>
              <a:rPr lang="en-AU" altLang="en-AU" sz="2600" smtClean="0">
                <a:solidFill>
                  <a:srgbClr val="000000"/>
                </a:solidFill>
              </a:rPr>
              <a:t>Some mixed models are also known as </a:t>
            </a:r>
            <a:r>
              <a:rPr lang="en-AU" altLang="en-AU" sz="2600" b="1" smtClean="0">
                <a:solidFill>
                  <a:srgbClr val="000000"/>
                </a:solidFill>
              </a:rPr>
              <a:t>hierarchical</a:t>
            </a:r>
            <a:r>
              <a:rPr lang="en-AU" altLang="en-AU" sz="2600" smtClean="0">
                <a:solidFill>
                  <a:srgbClr val="000000"/>
                </a:solidFill>
              </a:rPr>
              <a:t> models.</a:t>
            </a:r>
          </a:p>
        </p:txBody>
      </p:sp>
      <p:grpSp>
        <p:nvGrpSpPr>
          <p:cNvPr id="160835" name="Group 67"/>
          <p:cNvGrpSpPr>
            <a:grpSpLocks/>
          </p:cNvGrpSpPr>
          <p:nvPr/>
        </p:nvGrpSpPr>
        <p:grpSpPr bwMode="auto">
          <a:xfrm>
            <a:off x="5029200" y="3463925"/>
            <a:ext cx="3762375" cy="2555875"/>
            <a:chOff x="3168" y="1968"/>
            <a:chExt cx="2370" cy="1610"/>
          </a:xfrm>
        </p:grpSpPr>
        <p:sp>
          <p:nvSpPr>
            <p:cNvPr id="3079" name="Freeform 65"/>
            <p:cNvSpPr>
              <a:spLocks/>
            </p:cNvSpPr>
            <p:nvPr/>
          </p:nvSpPr>
          <p:spPr bwMode="auto">
            <a:xfrm>
              <a:off x="5272" y="1968"/>
              <a:ext cx="266" cy="1304"/>
            </a:xfrm>
            <a:custGeom>
              <a:avLst/>
              <a:gdLst>
                <a:gd name="T0" fmla="*/ 114 w 266"/>
                <a:gd name="T1" fmla="*/ 4 h 1304"/>
                <a:gd name="T2" fmla="*/ 224 w 266"/>
                <a:gd name="T3" fmla="*/ 27 h 1304"/>
                <a:gd name="T4" fmla="*/ 247 w 266"/>
                <a:gd name="T5" fmla="*/ 165 h 1304"/>
                <a:gd name="T6" fmla="*/ 252 w 266"/>
                <a:gd name="T7" fmla="*/ 741 h 1304"/>
                <a:gd name="T8" fmla="*/ 224 w 266"/>
                <a:gd name="T9" fmla="*/ 1160 h 1304"/>
                <a:gd name="T10" fmla="*/ 0 w 266"/>
                <a:gd name="T11" fmla="*/ 1304 h 13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6" h="1304">
                  <a:moveTo>
                    <a:pt x="114" y="4"/>
                  </a:moveTo>
                  <a:cubicBezTo>
                    <a:pt x="132" y="8"/>
                    <a:pt x="202" y="0"/>
                    <a:pt x="224" y="27"/>
                  </a:cubicBezTo>
                  <a:cubicBezTo>
                    <a:pt x="246" y="54"/>
                    <a:pt x="242" y="46"/>
                    <a:pt x="247" y="165"/>
                  </a:cubicBezTo>
                  <a:cubicBezTo>
                    <a:pt x="251" y="284"/>
                    <a:pt x="256" y="575"/>
                    <a:pt x="252" y="741"/>
                  </a:cubicBezTo>
                  <a:cubicBezTo>
                    <a:pt x="248" y="907"/>
                    <a:pt x="266" y="1066"/>
                    <a:pt x="224" y="1160"/>
                  </a:cubicBezTo>
                  <a:cubicBezTo>
                    <a:pt x="182" y="1254"/>
                    <a:pt x="47" y="1274"/>
                    <a:pt x="0" y="1304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600" smtClean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3080" name="Text Box 66"/>
            <p:cNvSpPr txBox="1">
              <a:spLocks noChangeArrowheads="1"/>
            </p:cNvSpPr>
            <p:nvPr/>
          </p:nvSpPr>
          <p:spPr bwMode="auto">
            <a:xfrm>
              <a:off x="3168" y="3169"/>
              <a:ext cx="2256" cy="4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99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rgbClr val="FF5050"/>
                </a:buClr>
                <a:buFont typeface="Symbol" pitchFamily="18" charset="2"/>
                <a:buChar char="·"/>
                <a:defRPr sz="28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spcBef>
                  <a:spcPct val="10000"/>
                </a:spcBef>
                <a:buClr>
                  <a:srgbClr val="0066FF"/>
                </a:buClr>
                <a:buFont typeface="Symbol" pitchFamily="18" charset="2"/>
                <a:buChar char="·"/>
                <a:defRPr sz="26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spcBef>
                  <a:spcPct val="5000"/>
                </a:spcBef>
                <a:buSzPct val="120000"/>
                <a:buChar char="•"/>
                <a:defRPr sz="25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400" smtClean="0">
                  <a:solidFill>
                    <a:srgbClr val="000000"/>
                  </a:solidFill>
                </a:rPr>
                <a:t>Missing value means loss of </a:t>
              </a:r>
              <a:r>
                <a:rPr lang="en-US" altLang="en-US" sz="2600" smtClean="0">
                  <a:solidFill>
                    <a:srgbClr val="000000"/>
                  </a:solidFill>
                </a:rPr>
                <a:t>only one trial for the subject</a:t>
              </a:r>
              <a:r>
                <a:rPr lang="en-US" altLang="en-US" sz="2400" smtClean="0">
                  <a:solidFill>
                    <a:srgbClr val="000000"/>
                  </a:solidFill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966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0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0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0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818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01613" y="177800"/>
            <a:ext cx="8816975" cy="533400"/>
          </a:xfrm>
          <a:solidFill>
            <a:srgbClr val="FFFF66"/>
          </a:solidFill>
        </p:spPr>
        <p:txBody>
          <a:bodyPr/>
          <a:lstStyle/>
          <a:p>
            <a:r>
              <a:rPr lang="en-US" altLang="en-US" b="0" smtClean="0"/>
              <a:t>Basics: </a:t>
            </a:r>
            <a:r>
              <a:rPr lang="en-US" altLang="en-US" smtClean="0"/>
              <a:t>Fixed Effects</a:t>
            </a:r>
            <a:endParaRPr lang="en-US" altLang="en-US" sz="2400" b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00" y="711200"/>
            <a:ext cx="8813800" cy="6019800"/>
          </a:xfrm>
        </p:spPr>
        <p:txBody>
          <a:bodyPr/>
          <a:lstStyle/>
          <a:p>
            <a:r>
              <a:rPr lang="en-US" altLang="en-US" smtClean="0"/>
              <a:t>Fixed effects are differences or changes in the dependent variable that you attribute to a </a:t>
            </a:r>
            <a:r>
              <a:rPr lang="en-US" altLang="en-US" b="1" smtClean="0"/>
              <a:t>predictor</a:t>
            </a:r>
            <a:r>
              <a:rPr lang="en-US" altLang="en-US" smtClean="0"/>
              <a:t> (independent) variable.</a:t>
            </a:r>
          </a:p>
          <a:p>
            <a:pPr lvl="1"/>
            <a:r>
              <a:rPr lang="en-US" altLang="en-US" smtClean="0"/>
              <a:t>They are usually the focus of our research.</a:t>
            </a:r>
          </a:p>
          <a:p>
            <a:pPr lvl="1"/>
            <a:r>
              <a:rPr lang="en-US" altLang="en-US" smtClean="0"/>
              <a:t>Their value is the same (</a:t>
            </a:r>
            <a:r>
              <a:rPr lang="en-US" altLang="en-US" b="1" smtClean="0"/>
              <a:t>fixed</a:t>
            </a:r>
            <a:r>
              <a:rPr lang="en-US" altLang="en-US" smtClean="0"/>
              <a:t>) for everyone in a group.</a:t>
            </a:r>
          </a:p>
          <a:p>
            <a:pPr lvl="1"/>
            <a:r>
              <a:rPr lang="en-US" altLang="en-US" smtClean="0"/>
              <a:t>They have magnitudes represented by differences or changes</a:t>
            </a:r>
            <a:br>
              <a:rPr lang="en-US" altLang="en-US" smtClean="0"/>
            </a:br>
            <a:r>
              <a:rPr lang="en-US" altLang="en-US" smtClean="0"/>
              <a:t>in means.</a:t>
            </a:r>
          </a:p>
          <a:p>
            <a:pPr lvl="1"/>
            <a:r>
              <a:rPr lang="en-US" altLang="en-US" smtClean="0"/>
              <a:t>Example of difference in means:</a:t>
            </a:r>
          </a:p>
          <a:p>
            <a:pPr lvl="2"/>
            <a:r>
              <a:rPr lang="en-US" altLang="en-US" smtClean="0"/>
              <a:t>girls' performance = 48</a:t>
            </a:r>
          </a:p>
          <a:p>
            <a:pPr lvl="2"/>
            <a:r>
              <a:rPr lang="en-US" altLang="en-US" smtClean="0"/>
              <a:t>boys' performance = 56</a:t>
            </a:r>
          </a:p>
          <a:p>
            <a:pPr lvl="2"/>
            <a:r>
              <a:rPr lang="en-US" altLang="en-US" smtClean="0"/>
              <a:t>so effect of sex (maleness) on performance = 56 – 48 = 8.</a:t>
            </a:r>
          </a:p>
          <a:p>
            <a:pPr lvl="1"/>
            <a:r>
              <a:rPr lang="en-US" altLang="en-US" smtClean="0"/>
              <a:t>Example of change in a mean:</a:t>
            </a:r>
          </a:p>
          <a:p>
            <a:pPr lvl="2"/>
            <a:r>
              <a:rPr lang="en-US" altLang="en-US" smtClean="0"/>
              <a:t>girls' performance in pretest = 48</a:t>
            </a:r>
          </a:p>
          <a:p>
            <a:pPr lvl="2"/>
            <a:r>
              <a:rPr lang="en-US" altLang="en-US" smtClean="0"/>
              <a:t>girls' performance after a steroid = 56</a:t>
            </a:r>
          </a:p>
          <a:p>
            <a:pPr lvl="2"/>
            <a:r>
              <a:rPr lang="en-US" altLang="en-US" smtClean="0"/>
              <a:t>so effect of the steroid on girls' performance = 56 – 48 = 8.</a:t>
            </a:r>
          </a:p>
        </p:txBody>
      </p:sp>
    </p:spTree>
    <p:extLst>
      <p:ext uri="{BB962C8B-B14F-4D97-AF65-F5344CB8AC3E}">
        <p14:creationId xmlns:p14="http://schemas.microsoft.com/office/powerpoint/2010/main" val="164288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413" y="127000"/>
            <a:ext cx="8867775" cy="508000"/>
          </a:xfrm>
          <a:solidFill>
            <a:srgbClr val="FFFF66"/>
          </a:solidFill>
        </p:spPr>
        <p:txBody>
          <a:bodyPr/>
          <a:lstStyle/>
          <a:p>
            <a:r>
              <a:rPr lang="en-US" altLang="en-US" b="0" smtClean="0"/>
              <a:t>Basics: </a:t>
            </a:r>
            <a:r>
              <a:rPr lang="en-US" altLang="en-US" smtClean="0"/>
              <a:t>Random Effects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000" y="635000"/>
            <a:ext cx="8864600" cy="6121400"/>
          </a:xfrm>
        </p:spPr>
        <p:txBody>
          <a:bodyPr/>
          <a:lstStyle/>
          <a:p>
            <a:r>
              <a:rPr lang="en-US" altLang="en-US" smtClean="0"/>
              <a:t>Random effects have values that vary </a:t>
            </a:r>
            <a:r>
              <a:rPr lang="en-US" altLang="en-US" b="1" smtClean="0"/>
              <a:t>randomly</a:t>
            </a:r>
            <a:r>
              <a:rPr lang="en-US" altLang="en-US" smtClean="0"/>
              <a:t> within and/or between individuals.</a:t>
            </a:r>
          </a:p>
          <a:p>
            <a:pPr lvl="1"/>
            <a:r>
              <a:rPr lang="en-US" altLang="en-US" smtClean="0"/>
              <a:t>They provide confidence limits or p values for the fixed effects.</a:t>
            </a:r>
          </a:p>
          <a:p>
            <a:pPr lvl="1"/>
            <a:r>
              <a:rPr lang="en-US" altLang="en-US" smtClean="0"/>
              <a:t>They provide other valuable information usually overlooked.</a:t>
            </a:r>
          </a:p>
          <a:p>
            <a:pPr lvl="1"/>
            <a:r>
              <a:rPr lang="en-US" altLang="en-US" smtClean="0"/>
              <a:t>They are mostly hidden in ANOVA, are accessible in t tests, and are up front in mixed modeling.</a:t>
            </a:r>
          </a:p>
          <a:p>
            <a:pPr lvl="1"/>
            <a:r>
              <a:rPr lang="en-US" altLang="en-US" smtClean="0"/>
              <a:t>They are the key to understanding repeated measures.</a:t>
            </a:r>
          </a:p>
          <a:p>
            <a:pPr lvl="1"/>
            <a:r>
              <a:rPr lang="en-US" altLang="en-US" smtClean="0"/>
              <a:t>They have magnitudes represented by standard deviations (SD).</a:t>
            </a:r>
          </a:p>
          <a:p>
            <a:pPr lvl="1"/>
            <a:r>
              <a:rPr lang="en-US" altLang="en-US" smtClean="0"/>
              <a:t>Examples of </a:t>
            </a:r>
            <a:r>
              <a:rPr lang="en-US" altLang="en-US" b="1" smtClean="0"/>
              <a:t>between</a:t>
            </a:r>
            <a:r>
              <a:rPr lang="en-US" altLang="en-US" smtClean="0"/>
              <a:t>-subject SD or random effects:</a:t>
            </a:r>
          </a:p>
          <a:p>
            <a:pPr lvl="2"/>
            <a:r>
              <a:rPr lang="en-US" altLang="en-US" smtClean="0"/>
              <a:t>Variation in ability: SD of girls' performance (Y) = 9.2</a:t>
            </a:r>
          </a:p>
          <a:p>
            <a:pPr lvl="2"/>
            <a:r>
              <a:rPr lang="en-US" altLang="en-US" smtClean="0"/>
              <a:t>Individual responses: SD of effect of a steroid on Y = 5.0,</a:t>
            </a:r>
          </a:p>
          <a:p>
            <a:pPr lvl="2">
              <a:buFontTx/>
              <a:buNone/>
            </a:pPr>
            <a:r>
              <a:rPr lang="en-US" altLang="en-US" smtClean="0"/>
              <a:t>	so you can say the effect of the steroid is 8.0 ± 5.0 (mean ± SD).</a:t>
            </a:r>
          </a:p>
          <a:p>
            <a:pPr lvl="1"/>
            <a:r>
              <a:rPr lang="en-US" altLang="en-US" smtClean="0"/>
              <a:t>Example of a </a:t>
            </a:r>
            <a:r>
              <a:rPr lang="en-US" altLang="en-US" b="1" smtClean="0"/>
              <a:t>within</a:t>
            </a:r>
            <a:r>
              <a:rPr lang="en-US" altLang="en-US" smtClean="0"/>
              <a:t>-subject SD or random effect:</a:t>
            </a:r>
          </a:p>
          <a:p>
            <a:pPr lvl="2"/>
            <a:r>
              <a:rPr lang="en-US" altLang="en-US" smtClean="0"/>
              <a:t>Error of measurement: SD of any girl's Y in repeated tests = 2.0</a:t>
            </a:r>
          </a:p>
        </p:txBody>
      </p:sp>
    </p:spTree>
    <p:extLst>
      <p:ext uri="{BB962C8B-B14F-4D97-AF65-F5344CB8AC3E}">
        <p14:creationId xmlns:p14="http://schemas.microsoft.com/office/powerpoint/2010/main" val="307422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CBCBCB"/>
      </a:accent1>
      <a:accent2>
        <a:srgbClr val="C0C0C0"/>
      </a:accent2>
      <a:accent3>
        <a:srgbClr val="FFFFFF"/>
      </a:accent3>
      <a:accent4>
        <a:srgbClr val="000000"/>
      </a:accent4>
      <a:accent5>
        <a:srgbClr val="E2E2E2"/>
      </a:accent5>
      <a:accent6>
        <a:srgbClr val="AEAEAE"/>
      </a:accent6>
      <a:hlink>
        <a:srgbClr val="4D4D4D"/>
      </a:hlink>
      <a:folHlink>
        <a:srgbClr val="868686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19771</TotalTime>
  <Words>1662</Words>
  <Application>Microsoft Office PowerPoint</Application>
  <PresentationFormat>On-screen Show (4:3)</PresentationFormat>
  <Paragraphs>288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Capsules</vt:lpstr>
      <vt:lpstr>Default Design</vt:lpstr>
      <vt:lpstr>Linear Mixed Models: the Basics</vt:lpstr>
      <vt:lpstr>The Linear Mixed Model: a Very Short Introduction</vt:lpstr>
      <vt:lpstr>PowerPoint Presentation</vt:lpstr>
      <vt:lpstr>PowerPoint Presentation</vt:lpstr>
      <vt:lpstr>PowerPoint Presentation</vt:lpstr>
      <vt:lpstr>PowerPoint Presentation</vt:lpstr>
      <vt:lpstr>Basics: Analysis of Controlled Trials by Mixed Modeling</vt:lpstr>
      <vt:lpstr>Basics: Fixed Effects</vt:lpstr>
      <vt:lpstr>Basics: Random Effects</vt:lpstr>
      <vt:lpstr>Basics: The "Hats" Metaphor for Random Effects </vt:lpstr>
      <vt:lpstr>Basics: Hats plus a Fixed Effect</vt:lpstr>
      <vt:lpstr>Basics: A Hat for Individual Responses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factors affecting career performances of elite track athletes</dc:title>
  <dc:creator>User</dc:creator>
  <cp:lastModifiedBy>Will Hopkins</cp:lastModifiedBy>
  <cp:revision>395</cp:revision>
  <dcterms:created xsi:type="dcterms:W3CDTF">2009-10-07T22:49:02Z</dcterms:created>
  <dcterms:modified xsi:type="dcterms:W3CDTF">2016-06-07T07:48:15Z</dcterms:modified>
</cp:coreProperties>
</file>