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handoutMasterIdLst>
    <p:handoutMasterId r:id="rId23"/>
  </p:handoutMasterIdLst>
  <p:sldIdLst>
    <p:sldId id="412" r:id="rId2"/>
    <p:sldId id="413" r:id="rId3"/>
    <p:sldId id="393" r:id="rId4"/>
    <p:sldId id="414" r:id="rId5"/>
    <p:sldId id="395" r:id="rId6"/>
    <p:sldId id="415" r:id="rId7"/>
    <p:sldId id="422" r:id="rId8"/>
    <p:sldId id="421" r:id="rId9"/>
    <p:sldId id="420" r:id="rId10"/>
    <p:sldId id="350" r:id="rId11"/>
    <p:sldId id="408" r:id="rId12"/>
    <p:sldId id="397" r:id="rId13"/>
    <p:sldId id="416" r:id="rId14"/>
    <p:sldId id="417" r:id="rId15"/>
    <p:sldId id="400" r:id="rId16"/>
    <p:sldId id="401" r:id="rId17"/>
    <p:sldId id="402" r:id="rId18"/>
    <p:sldId id="410" r:id="rId19"/>
    <p:sldId id="403" r:id="rId20"/>
    <p:sldId id="406" r:id="rId21"/>
    <p:sldId id="411" r:id="rId22"/>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FF33CC"/>
    <a:srgbClr val="008000"/>
    <a:srgbClr val="00CC00"/>
    <a:srgbClr val="3333CC"/>
    <a:srgbClr val="6666FF"/>
    <a:srgbClr val="3333FF"/>
    <a:srgbClr val="66FF66"/>
    <a:srgbClr val="33CC33"/>
    <a:srgbClr val="E1BC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85" autoAdjust="0"/>
    <p:restoredTop sz="94660" autoAdjust="0"/>
  </p:normalViewPr>
  <p:slideViewPr>
    <p:cSldViewPr>
      <p:cViewPr varScale="1">
        <p:scale>
          <a:sx n="100" d="100"/>
          <a:sy n="100" d="100"/>
        </p:scale>
        <p:origin x="582"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smtClean="0">
                <a:latin typeface="Times"/>
              </a:defRPr>
            </a:lvl1pPr>
          </a:lstStyle>
          <a:p>
            <a:pPr>
              <a:defRPr/>
            </a:pPr>
            <a:endParaRPr lang="en-AU" altLang="en-AU"/>
          </a:p>
        </p:txBody>
      </p:sp>
      <p:sp>
        <p:nvSpPr>
          <p:cNvPr id="79875" name="Rectangle 3"/>
          <p:cNvSpPr>
            <a:spLocks noGrp="1" noChangeArrowheads="1"/>
          </p:cNvSpPr>
          <p:nvPr>
            <p:ph type="dt" sz="quarter"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smtClean="0">
                <a:latin typeface="Times"/>
              </a:defRPr>
            </a:lvl1pPr>
          </a:lstStyle>
          <a:p>
            <a:pPr>
              <a:defRPr/>
            </a:pPr>
            <a:endParaRPr lang="en-AU" altLang="en-AU"/>
          </a:p>
        </p:txBody>
      </p:sp>
      <p:sp>
        <p:nvSpPr>
          <p:cNvPr id="79876" name="Rectangle 4"/>
          <p:cNvSpPr>
            <a:spLocks noGrp="1" noChangeArrowheads="1"/>
          </p:cNvSpPr>
          <p:nvPr>
            <p:ph type="ftr" sz="quarter" idx="2"/>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smtClean="0">
                <a:latin typeface="Times"/>
              </a:defRPr>
            </a:lvl1pPr>
          </a:lstStyle>
          <a:p>
            <a:pPr>
              <a:defRPr/>
            </a:pPr>
            <a:endParaRPr lang="en-AU" altLang="en-AU"/>
          </a:p>
        </p:txBody>
      </p:sp>
      <p:sp>
        <p:nvSpPr>
          <p:cNvPr id="79877" name="Rectangle 5"/>
          <p:cNvSpPr>
            <a:spLocks noGrp="1" noChangeArrowheads="1"/>
          </p:cNvSpPr>
          <p:nvPr>
            <p:ph type="sldNum" sz="quarter" idx="3"/>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smtClean="0">
                <a:latin typeface="Times"/>
              </a:defRPr>
            </a:lvl1pPr>
          </a:lstStyle>
          <a:p>
            <a:pPr>
              <a:defRPr/>
            </a:pPr>
            <a:fld id="{49CC1616-2C3F-4922-AE6E-C5E792733292}" type="slidenum">
              <a:rPr lang="en-AU" altLang="en-AU"/>
              <a:pPr>
                <a:defRPr/>
              </a:pPr>
              <a:t>‹#›</a:t>
            </a:fld>
            <a:endParaRPr lang="en-AU" altLang="en-AU"/>
          </a:p>
        </p:txBody>
      </p:sp>
    </p:spTree>
    <p:extLst>
      <p:ext uri="{BB962C8B-B14F-4D97-AF65-F5344CB8AC3E}">
        <p14:creationId xmlns:p14="http://schemas.microsoft.com/office/powerpoint/2010/main" val="8822916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083" name="Rectangle 11"/>
          <p:cNvSpPr>
            <a:spLocks noGrp="1" noChangeArrowheads="1"/>
          </p:cNvSpPr>
          <p:nvPr>
            <p:ph type="ctrTitle"/>
          </p:nvPr>
        </p:nvSpPr>
        <p:spPr>
          <a:xfrm>
            <a:off x="685800" y="1676400"/>
            <a:ext cx="7772400" cy="11430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a:lstStyle>
            <a:lvl1pPr>
              <a:defRPr/>
            </a:lvl1pPr>
          </a:lstStyle>
          <a:p>
            <a:pPr lvl="0"/>
            <a:r>
              <a:rPr lang="en-US" altLang="en-US" noProof="0"/>
              <a:t>Click to edit Master title style</a:t>
            </a:r>
          </a:p>
        </p:txBody>
      </p:sp>
      <p:sp>
        <p:nvSpPr>
          <p:cNvPr id="3084" name="Rectangle 12"/>
          <p:cNvSpPr>
            <a:spLocks noGrp="1" noChangeArrowheads="1"/>
          </p:cNvSpPr>
          <p:nvPr>
            <p:ph type="subTitle" idx="1"/>
          </p:nvPr>
        </p:nvSpPr>
        <p:spPr>
          <a:xfrm>
            <a:off x="1371600" y="3124200"/>
            <a:ext cx="6400800" cy="17526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tIns="45720"/>
          <a:lstStyle>
            <a:lvl1pPr marL="0" indent="0" algn="ctr">
              <a:buFont typeface="Symbol" pitchFamily="18" charset="2"/>
              <a:buNone/>
              <a:defRPr/>
            </a:lvl1pPr>
          </a:lstStyle>
          <a:p>
            <a:pPr lvl="0"/>
            <a:r>
              <a:rPr lang="en-US" altLang="en-US" noProof="0"/>
              <a:t>Click to edit Master subtitle style</a:t>
            </a:r>
          </a:p>
        </p:txBody>
      </p:sp>
      <p:sp>
        <p:nvSpPr>
          <p:cNvPr id="4" name="Rectangle 13"/>
          <p:cNvSpPr>
            <a:spLocks noGrp="1" noChangeArrowheads="1"/>
          </p:cNvSpPr>
          <p:nvPr>
            <p:ph type="dt" sz="half" idx="10"/>
          </p:nvPr>
        </p:nvSpPr>
        <p:spPr bwMode="auto">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5" name="Rectangle 14"/>
          <p:cNvSpPr>
            <a:spLocks noGrp="1" noChangeArrowheads="1"/>
          </p:cNvSpPr>
          <p:nvPr>
            <p:ph type="ftr" sz="quarter" idx="11"/>
          </p:nvPr>
        </p:nvSpPr>
        <p:spPr bwMode="auto">
          <a:xfrm>
            <a:off x="31242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6" name="Rectangle 15"/>
          <p:cNvSpPr>
            <a:spLocks noGrp="1" noChangeArrowheads="1"/>
          </p:cNvSpPr>
          <p:nvPr>
            <p:ph type="sldNum" sz="quarter" idx="12"/>
          </p:nvPr>
        </p:nvSpPr>
        <p:spPr bwMode="auto">
          <a:xfrm>
            <a:off x="65532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BB10AFB4-B4EF-4EC7-ADD1-7BDA698E900A}" type="slidenum">
              <a:rPr lang="en-US" altLang="en-US"/>
              <a:pPr>
                <a:defRPr/>
              </a:pPr>
              <a:t>‹#›</a:t>
            </a:fld>
            <a:endParaRPr lang="en-US" altLang="en-US"/>
          </a:p>
        </p:txBody>
      </p:sp>
    </p:spTree>
    <p:extLst>
      <p:ext uri="{BB962C8B-B14F-4D97-AF65-F5344CB8AC3E}">
        <p14:creationId xmlns:p14="http://schemas.microsoft.com/office/powerpoint/2010/main" val="3544146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8936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0838" y="404813"/>
            <a:ext cx="2114550" cy="61483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5601" y="404813"/>
            <a:ext cx="6192838" cy="61483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14851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2400"/>
            </a:lvl1pPr>
            <a:lvl2pPr>
              <a:defRPr sz="2400"/>
            </a:lvl2pPr>
            <a:lvl3pPr>
              <a:defRPr sz="24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17621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798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5600" y="990600"/>
            <a:ext cx="41529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0900" y="990600"/>
            <a:ext cx="41529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578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8832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0080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0520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2544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16428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solidFill>
          <a:schemeClr val="tx1"/>
        </a:solidFill>
        <a:effectLst/>
      </p:bgPr>
    </p:bg>
    <p:spTree>
      <p:nvGrpSpPr>
        <p:cNvPr id="1" name=""/>
        <p:cNvGrpSpPr/>
        <p:nvPr/>
      </p:nvGrpSpPr>
      <p:grpSpPr>
        <a:xfrm>
          <a:off x="0" y="0"/>
          <a:ext cx="0" cy="0"/>
          <a:chOff x="0" y="0"/>
          <a:chExt cx="0" cy="0"/>
        </a:xfrm>
      </p:grpSpPr>
      <p:sp>
        <p:nvSpPr>
          <p:cNvPr id="2060" name="Rectangle 12"/>
          <p:cNvSpPr>
            <a:spLocks noGrp="1" noChangeArrowheads="1"/>
          </p:cNvSpPr>
          <p:nvPr>
            <p:ph type="body" idx="1"/>
          </p:nvPr>
        </p:nvSpPr>
        <p:spPr bwMode="auto">
          <a:xfrm>
            <a:off x="355600" y="990600"/>
            <a:ext cx="8458200" cy="5562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8280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Rectangle 11"/>
          <p:cNvSpPr>
            <a:spLocks noGrp="1" noChangeArrowheads="1"/>
          </p:cNvSpPr>
          <p:nvPr>
            <p:ph type="title"/>
          </p:nvPr>
        </p:nvSpPr>
        <p:spPr bwMode="auto">
          <a:xfrm>
            <a:off x="355601" y="404815"/>
            <a:ext cx="8459788" cy="585787"/>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600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6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6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60">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0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build="p" bldLvl="3" autoUpdateAnimBg="0">
        <p:tmplLst>
          <p:tmpl lvl="1">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Narrow" pitchFamily="34" charset="0"/>
        </a:defRPr>
      </a:lvl2pPr>
      <a:lvl3pPr algn="l" rtl="0" eaLnBrk="0" fontAlgn="base" hangingPunct="0">
        <a:spcBef>
          <a:spcPct val="0"/>
        </a:spcBef>
        <a:spcAft>
          <a:spcPct val="0"/>
        </a:spcAft>
        <a:defRPr sz="2800" b="1">
          <a:solidFill>
            <a:schemeClr val="tx1"/>
          </a:solidFill>
          <a:latin typeface="Arial Narrow" pitchFamily="34" charset="0"/>
        </a:defRPr>
      </a:lvl3pPr>
      <a:lvl4pPr algn="l" rtl="0" eaLnBrk="0" fontAlgn="base" hangingPunct="0">
        <a:spcBef>
          <a:spcPct val="0"/>
        </a:spcBef>
        <a:spcAft>
          <a:spcPct val="0"/>
        </a:spcAft>
        <a:defRPr sz="2800" b="1">
          <a:solidFill>
            <a:schemeClr val="tx1"/>
          </a:solidFill>
          <a:latin typeface="Arial Narrow" pitchFamily="34" charset="0"/>
        </a:defRPr>
      </a:lvl4pPr>
      <a:lvl5pPr algn="l" rtl="0" eaLnBrk="0" fontAlgn="base" hangingPunct="0">
        <a:spcBef>
          <a:spcPct val="0"/>
        </a:spcBef>
        <a:spcAft>
          <a:spcPct val="0"/>
        </a:spcAft>
        <a:defRPr sz="2800" b="1">
          <a:solidFill>
            <a:schemeClr val="tx1"/>
          </a:solidFill>
          <a:latin typeface="Arial Narrow" pitchFamily="34" charset="0"/>
        </a:defRPr>
      </a:lvl5pPr>
      <a:lvl6pPr marL="457200" algn="l" rtl="0" eaLnBrk="0" fontAlgn="base" hangingPunct="0">
        <a:spcBef>
          <a:spcPct val="0"/>
        </a:spcBef>
        <a:spcAft>
          <a:spcPct val="0"/>
        </a:spcAft>
        <a:defRPr sz="2800" b="1">
          <a:solidFill>
            <a:schemeClr val="tx1"/>
          </a:solidFill>
          <a:latin typeface="Arial Narrow" pitchFamily="34" charset="0"/>
        </a:defRPr>
      </a:lvl6pPr>
      <a:lvl7pPr marL="914400" algn="l" rtl="0" eaLnBrk="0" fontAlgn="base" hangingPunct="0">
        <a:spcBef>
          <a:spcPct val="0"/>
        </a:spcBef>
        <a:spcAft>
          <a:spcPct val="0"/>
        </a:spcAft>
        <a:defRPr sz="2800" b="1">
          <a:solidFill>
            <a:schemeClr val="tx1"/>
          </a:solidFill>
          <a:latin typeface="Arial Narrow" pitchFamily="34" charset="0"/>
        </a:defRPr>
      </a:lvl7pPr>
      <a:lvl8pPr marL="1371600" algn="l" rtl="0" eaLnBrk="0" fontAlgn="base" hangingPunct="0">
        <a:spcBef>
          <a:spcPct val="0"/>
        </a:spcBef>
        <a:spcAft>
          <a:spcPct val="0"/>
        </a:spcAft>
        <a:defRPr sz="2800" b="1">
          <a:solidFill>
            <a:schemeClr val="tx1"/>
          </a:solidFill>
          <a:latin typeface="Arial Narrow" pitchFamily="34" charset="0"/>
        </a:defRPr>
      </a:lvl8pPr>
      <a:lvl9pPr marL="1828800" algn="l" rtl="0" eaLnBrk="0" fontAlgn="base" hangingPunct="0">
        <a:spcBef>
          <a:spcPct val="0"/>
        </a:spcBef>
        <a:spcAft>
          <a:spcPct val="0"/>
        </a:spcAft>
        <a:defRPr sz="2800" b="1">
          <a:solidFill>
            <a:schemeClr val="tx1"/>
          </a:solidFill>
          <a:latin typeface="Arial Narrow" pitchFamily="34" charset="0"/>
        </a:defRPr>
      </a:lvl9pPr>
    </p:titleStyle>
    <p:bodyStyle>
      <a:lvl1pPr marL="342900" indent="-342900" algn="l" rtl="0" eaLnBrk="0" fontAlgn="base" hangingPunct="0">
        <a:spcBef>
          <a:spcPct val="5000"/>
        </a:spcBef>
        <a:spcAft>
          <a:spcPct val="0"/>
        </a:spcAft>
        <a:buClr>
          <a:srgbClr val="FF0066"/>
        </a:buClr>
        <a:buFont typeface="Symbol" pitchFamily="18" charset="2"/>
        <a:buChar char="·"/>
        <a:defRPr sz="2800">
          <a:solidFill>
            <a:schemeClr val="tx1"/>
          </a:solidFill>
          <a:latin typeface="+mn-lt"/>
          <a:ea typeface="+mn-ea"/>
          <a:cs typeface="+mn-cs"/>
        </a:defRPr>
      </a:lvl1pPr>
      <a:lvl2pPr marL="660400" indent="-315913" algn="l" rtl="0" eaLnBrk="0" fontAlgn="base" hangingPunct="0">
        <a:lnSpc>
          <a:spcPct val="95000"/>
        </a:lnSpc>
        <a:spcBef>
          <a:spcPct val="5000"/>
        </a:spcBef>
        <a:spcAft>
          <a:spcPct val="0"/>
        </a:spcAft>
        <a:buClr>
          <a:srgbClr val="3333FF"/>
        </a:buClr>
        <a:buFont typeface="Symbol" pitchFamily="18" charset="2"/>
        <a:buChar char="·"/>
        <a:defRPr sz="2600">
          <a:solidFill>
            <a:schemeClr val="tx1"/>
          </a:solidFill>
          <a:latin typeface="+mn-lt"/>
        </a:defRPr>
      </a:lvl2pPr>
      <a:lvl3pPr marL="952500" indent="-266700" algn="l" rtl="0" eaLnBrk="0" fontAlgn="base" hangingPunct="0">
        <a:lnSpc>
          <a:spcPct val="95000"/>
        </a:lnSpc>
        <a:spcBef>
          <a:spcPct val="5000"/>
        </a:spcBef>
        <a:spcAft>
          <a:spcPct val="0"/>
        </a:spcAft>
        <a:buClr>
          <a:srgbClr val="009900"/>
        </a:buClr>
        <a:buChar char="•"/>
        <a:defRPr sz="2500">
          <a:solidFill>
            <a:schemeClr val="tx1"/>
          </a:solidFill>
          <a:latin typeface="+mn-lt"/>
        </a:defRPr>
      </a:lvl3pPr>
      <a:lvl4pPr marL="1282700" indent="-304800" algn="l" rtl="0" eaLnBrk="0" fontAlgn="base" hangingPunct="0">
        <a:lnSpc>
          <a:spcPct val="95000"/>
        </a:lnSpc>
        <a:spcBef>
          <a:spcPct val="5000"/>
        </a:spcBef>
        <a:spcAft>
          <a:spcPct val="0"/>
        </a:spcAft>
        <a:buChar char="–"/>
        <a:defRPr sz="2200">
          <a:solidFill>
            <a:schemeClr val="tx1"/>
          </a:solidFill>
          <a:latin typeface="+mn-lt"/>
        </a:defRPr>
      </a:lvl4pPr>
      <a:lvl5pPr marL="1600200" indent="-304800" algn="l" rtl="0" eaLnBrk="0" fontAlgn="base" hangingPunct="0">
        <a:lnSpc>
          <a:spcPct val="95000"/>
        </a:lnSpc>
        <a:spcBef>
          <a:spcPct val="5000"/>
        </a:spcBef>
        <a:spcAft>
          <a:spcPct val="0"/>
        </a:spcAft>
        <a:buChar char="»"/>
        <a:defRPr sz="2200">
          <a:solidFill>
            <a:schemeClr val="tx1"/>
          </a:solidFill>
          <a:latin typeface="+mn-lt"/>
        </a:defRPr>
      </a:lvl5pPr>
      <a:lvl6pPr marL="2057400" indent="-304800" algn="l" rtl="0" eaLnBrk="0" fontAlgn="base" hangingPunct="0">
        <a:lnSpc>
          <a:spcPct val="95000"/>
        </a:lnSpc>
        <a:spcBef>
          <a:spcPct val="5000"/>
        </a:spcBef>
        <a:spcAft>
          <a:spcPct val="0"/>
        </a:spcAft>
        <a:buChar char="»"/>
        <a:defRPr sz="2200">
          <a:solidFill>
            <a:schemeClr val="tx1"/>
          </a:solidFill>
          <a:latin typeface="+mn-lt"/>
        </a:defRPr>
      </a:lvl6pPr>
      <a:lvl7pPr marL="2514600" indent="-304800" algn="l" rtl="0" eaLnBrk="0" fontAlgn="base" hangingPunct="0">
        <a:lnSpc>
          <a:spcPct val="95000"/>
        </a:lnSpc>
        <a:spcBef>
          <a:spcPct val="5000"/>
        </a:spcBef>
        <a:spcAft>
          <a:spcPct val="0"/>
        </a:spcAft>
        <a:buChar char="»"/>
        <a:defRPr sz="2200">
          <a:solidFill>
            <a:schemeClr val="tx1"/>
          </a:solidFill>
          <a:latin typeface="+mn-lt"/>
        </a:defRPr>
      </a:lvl7pPr>
      <a:lvl8pPr marL="2971800" indent="-304800" algn="l" rtl="0" eaLnBrk="0" fontAlgn="base" hangingPunct="0">
        <a:lnSpc>
          <a:spcPct val="95000"/>
        </a:lnSpc>
        <a:spcBef>
          <a:spcPct val="5000"/>
        </a:spcBef>
        <a:spcAft>
          <a:spcPct val="0"/>
        </a:spcAft>
        <a:buChar char="»"/>
        <a:defRPr sz="2200">
          <a:solidFill>
            <a:schemeClr val="tx1"/>
          </a:solidFill>
          <a:latin typeface="+mn-lt"/>
        </a:defRPr>
      </a:lvl8pPr>
      <a:lvl9pPr marL="3429000" indent="-304800" algn="l" rtl="0" eaLnBrk="0" fontAlgn="base" hangingPunct="0">
        <a:lnSpc>
          <a:spcPct val="95000"/>
        </a:lnSpc>
        <a:spcBef>
          <a:spcPct val="5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72" name="Rectangle 92"/>
          <p:cNvSpPr>
            <a:spLocks noGrp="1" noChangeArrowheads="1"/>
          </p:cNvSpPr>
          <p:nvPr>
            <p:ph type="body" idx="1"/>
          </p:nvPr>
        </p:nvSpPr>
        <p:spPr>
          <a:xfrm>
            <a:off x="33091" y="3131229"/>
            <a:ext cx="9061330" cy="2549069"/>
          </a:xfrm>
        </p:spPr>
        <p:txBody>
          <a:bodyPr vert="horz" wrap="square" lIns="91440" tIns="154800" rIns="91440" bIns="45720" numCol="1" anchor="t" anchorCtr="0" compatLnSpc="1">
            <a:prstTxWarp prst="textNoShape">
              <a:avLst/>
            </a:prstTxWarp>
          </a:bodyPr>
          <a:lstStyle/>
          <a:p>
            <a:r>
              <a:rPr lang="en-US" dirty="0"/>
              <a:t>Summary/Abstract</a:t>
            </a:r>
          </a:p>
          <a:p>
            <a:r>
              <a:rPr lang="en-US" dirty="0"/>
              <a:t>The problem of disparate measures in meta-analysis</a:t>
            </a:r>
          </a:p>
          <a:p>
            <a:r>
              <a:rPr lang="en-US" dirty="0"/>
              <a:t>Standardization for combining mean effects in meta-analysis</a:t>
            </a:r>
          </a:p>
          <a:p>
            <a:r>
              <a:rPr lang="en-US" dirty="0"/>
              <a:t>Problems with standardization</a:t>
            </a:r>
          </a:p>
          <a:p>
            <a:r>
              <a:rPr lang="en-US" dirty="0"/>
              <a:t>Alternatives to standardization for meta-analyzing mean effects</a:t>
            </a:r>
          </a:p>
          <a:p>
            <a:r>
              <a:rPr lang="en-US" dirty="0"/>
              <a:t>Recommendations</a:t>
            </a:r>
          </a:p>
          <a:p>
            <a:pPr lvl="1"/>
            <a:endParaRPr lang="en-US" dirty="0"/>
          </a:p>
          <a:p>
            <a:pPr lvl="1"/>
            <a:endParaRPr lang="en-US" dirty="0"/>
          </a:p>
        </p:txBody>
      </p:sp>
      <p:sp>
        <p:nvSpPr>
          <p:cNvPr id="4099" name="Rectangle 42"/>
          <p:cNvSpPr>
            <a:spLocks noGrp="1" noChangeArrowheads="1"/>
          </p:cNvSpPr>
          <p:nvPr>
            <p:ph type="title"/>
          </p:nvPr>
        </p:nvSpPr>
        <p:spPr>
          <a:xfrm>
            <a:off x="31444" y="115886"/>
            <a:ext cx="9064624" cy="1112839"/>
          </a:xfrm>
        </p:spPr>
        <p:txBody>
          <a:bodyPr anchor="t" anchorCtr="0"/>
          <a:lstStyle/>
          <a:p>
            <a:r>
              <a:rPr lang="en-US" sz="3200" dirty="0"/>
              <a:t>Misuse of Standardization to Meta-Analyze</a:t>
            </a:r>
            <a:br>
              <a:rPr lang="en-US" sz="3200" dirty="0"/>
            </a:br>
            <a:r>
              <a:rPr lang="en-US" sz="3200" dirty="0"/>
              <a:t>Differences and Changes in Means</a:t>
            </a:r>
          </a:p>
        </p:txBody>
      </p:sp>
      <p:sp>
        <p:nvSpPr>
          <p:cNvPr id="4101" name="Rectangle 43"/>
          <p:cNvSpPr>
            <a:spLocks noChangeArrowheads="1"/>
          </p:cNvSpPr>
          <p:nvPr/>
        </p:nvSpPr>
        <p:spPr bwMode="auto">
          <a:xfrm>
            <a:off x="31444" y="1177702"/>
            <a:ext cx="9064624" cy="2054324"/>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6000"/>
          <a:lstStyle/>
          <a:p>
            <a:pPr>
              <a:lnSpc>
                <a:spcPct val="95000"/>
              </a:lnSpc>
              <a:spcAft>
                <a:spcPts val="300"/>
              </a:spcAft>
            </a:pPr>
            <a:r>
              <a:rPr lang="en-US" altLang="en-US" sz="2600" b="1" dirty="0">
                <a:latin typeface="Arial Narrow" pitchFamily="34" charset="0"/>
              </a:rPr>
              <a:t>Will G Hopkins</a:t>
            </a:r>
            <a:br>
              <a:rPr lang="en-US" altLang="en-US" sz="2600" b="1" dirty="0">
                <a:latin typeface="Arial Narrow" pitchFamily="34" charset="0"/>
              </a:rPr>
            </a:br>
            <a:r>
              <a:rPr lang="en-US" altLang="en-US" sz="2000" dirty="0">
                <a:latin typeface="Arial Narrow" pitchFamily="34" charset="0"/>
              </a:rPr>
              <a:t>Professor of Research Design and Statistics (retired)</a:t>
            </a:r>
            <a:br>
              <a:rPr lang="en-US" altLang="en-US" sz="2000" dirty="0">
                <a:latin typeface="Arial Narrow" pitchFamily="34" charset="0"/>
              </a:rPr>
            </a:br>
            <a:r>
              <a:rPr lang="en-US" altLang="en-US" sz="2000" dirty="0">
                <a:latin typeface="Arial Narrow" pitchFamily="34" charset="0"/>
              </a:rPr>
              <a:t>Internet Society for Sport Science, Auckland, New Zealand</a:t>
            </a:r>
          </a:p>
          <a:p>
            <a:pPr>
              <a:lnSpc>
                <a:spcPct val="95000"/>
              </a:lnSpc>
              <a:spcAft>
                <a:spcPts val="300"/>
              </a:spcAft>
            </a:pPr>
            <a:r>
              <a:rPr lang="en-US" altLang="en-US" sz="2600" b="1" dirty="0">
                <a:latin typeface="Arial Narrow" pitchFamily="34" charset="0"/>
              </a:rPr>
              <a:t>David S Rowlands</a:t>
            </a:r>
            <a:br>
              <a:rPr lang="en-US" altLang="en-US" sz="2600" b="1" dirty="0">
                <a:latin typeface="Arial Narrow" pitchFamily="34" charset="0"/>
              </a:rPr>
            </a:br>
            <a:r>
              <a:rPr lang="en-US" altLang="en-US" sz="2000" dirty="0">
                <a:latin typeface="Arial Narrow" pitchFamily="34" charset="0"/>
              </a:rPr>
              <a:t>Professor of Nutrition, Metabolism, and Exercise</a:t>
            </a:r>
            <a:br>
              <a:rPr lang="en-US" altLang="en-US" sz="2000" dirty="0">
                <a:latin typeface="Arial Narrow" pitchFamily="34" charset="0"/>
              </a:rPr>
            </a:br>
            <a:r>
              <a:rPr lang="en-US" altLang="en-US" sz="2000" dirty="0">
                <a:latin typeface="Arial Narrow" pitchFamily="34" charset="0"/>
              </a:rPr>
              <a:t>Massey University, Auckland, New Zealand</a:t>
            </a:r>
            <a:endParaRPr lang="en-US" sz="2600"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4172">
                                            <p:bg/>
                                          </p:spTgt>
                                        </p:tgtEl>
                                        <p:attrNameLst>
                                          <p:attrName>style.visibility</p:attrName>
                                        </p:attrNameLst>
                                      </p:cBhvr>
                                      <p:to>
                                        <p:strVal val="visible"/>
                                      </p:to>
                                    </p:set>
                                    <p:animEffect transition="in" filter="wipe(up)">
                                      <p:cBhvr>
                                        <p:cTn id="7" dur="500"/>
                                        <p:tgtEl>
                                          <p:spTgt spid="174172">
                                            <p:bg/>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4172">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74172">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74172">
                                            <p:txEl>
                                              <p:pRg st="2" end="2"/>
                                            </p:txEl>
                                          </p:spTgt>
                                        </p:tgtEl>
                                        <p:attrNameLst>
                                          <p:attrName>style.visibility</p:attrName>
                                        </p:attrNameLst>
                                      </p:cBhvr>
                                      <p:to>
                                        <p:strVal val="visible"/>
                                      </p:to>
                                    </p:set>
                                    <p:animEffect transition="in" filter="wipe(up)">
                                      <p:cBhvr>
                                        <p:cTn id="20" dur="500"/>
                                        <p:tgtEl>
                                          <p:spTgt spid="17417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74172">
                                            <p:txEl>
                                              <p:pRg st="3" end="3"/>
                                            </p:txEl>
                                          </p:spTgt>
                                        </p:tgtEl>
                                        <p:attrNameLst>
                                          <p:attrName>style.visibility</p:attrName>
                                        </p:attrNameLst>
                                      </p:cBhvr>
                                      <p:to>
                                        <p:strVal val="visible"/>
                                      </p:to>
                                    </p:set>
                                    <p:animEffect transition="in" filter="wipe(up)">
                                      <p:cBhvr>
                                        <p:cTn id="25" dur="500"/>
                                        <p:tgtEl>
                                          <p:spTgt spid="17417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74172">
                                            <p:txEl>
                                              <p:pRg st="4" end="4"/>
                                            </p:txEl>
                                          </p:spTgt>
                                        </p:tgtEl>
                                        <p:attrNameLst>
                                          <p:attrName>style.visibility</p:attrName>
                                        </p:attrNameLst>
                                      </p:cBhvr>
                                      <p:to>
                                        <p:strVal val="visible"/>
                                      </p:to>
                                    </p:set>
                                    <p:animEffect transition="in" filter="wipe(up)">
                                      <p:cBhvr>
                                        <p:cTn id="30" dur="500"/>
                                        <p:tgtEl>
                                          <p:spTgt spid="17417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74172">
                                            <p:txEl>
                                              <p:pRg st="5" end="5"/>
                                            </p:txEl>
                                          </p:spTgt>
                                        </p:tgtEl>
                                        <p:attrNameLst>
                                          <p:attrName>style.visibility</p:attrName>
                                        </p:attrNameLst>
                                      </p:cBhvr>
                                      <p:to>
                                        <p:strVal val="visible"/>
                                      </p:to>
                                    </p:set>
                                    <p:animEffect transition="in" filter="wipe(up)">
                                      <p:cBhvr>
                                        <p:cTn id="35" dur="500"/>
                                        <p:tgtEl>
                                          <p:spTgt spid="17417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72" grpId="0" uiExpand="1" build="p"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50802" y="44624"/>
            <a:ext cx="9067798" cy="6749876"/>
          </a:xfrm>
        </p:spPr>
        <p:txBody>
          <a:bodyPr/>
          <a:lstStyle/>
          <a:p>
            <a:pPr>
              <a:lnSpc>
                <a:spcPct val="95000"/>
              </a:lnSpc>
            </a:pPr>
            <a:r>
              <a:rPr lang="en-US" dirty="0"/>
              <a:t>Why is </a:t>
            </a:r>
            <a:r>
              <a:rPr lang="en-US" i="1" dirty="0"/>
              <a:t>pooling</a:t>
            </a:r>
            <a:r>
              <a:rPr lang="en-US" dirty="0"/>
              <a:t> the pre- and post-intervention SDs or post-intervention SDs in the control and intervention groups </a:t>
            </a:r>
            <a:r>
              <a:rPr lang="en-US" dirty="0">
                <a:solidFill>
                  <a:srgbClr val="FF0000"/>
                </a:solidFill>
              </a:rPr>
              <a:t>wrong</a:t>
            </a:r>
            <a:r>
              <a:rPr lang="en-US" dirty="0"/>
              <a:t>?</a:t>
            </a:r>
          </a:p>
          <a:p>
            <a:pPr lvl="1"/>
            <a:r>
              <a:rPr lang="en-US" dirty="0"/>
              <a:t>There is an unknown contribution of SD</a:t>
            </a:r>
            <a:r>
              <a:rPr lang="en-US" baseline="-25000" dirty="0"/>
              <a:t>IR</a:t>
            </a:r>
            <a:r>
              <a:rPr lang="en-US" dirty="0"/>
              <a:t> and SEM to the SMD.</a:t>
            </a:r>
          </a:p>
          <a:p>
            <a:pPr>
              <a:lnSpc>
                <a:spcPct val="95000"/>
              </a:lnSpc>
            </a:pPr>
            <a:r>
              <a:rPr lang="en-US" dirty="0"/>
              <a:t>Why is pooling the </a:t>
            </a:r>
            <a:r>
              <a:rPr lang="en-US" i="1" dirty="0"/>
              <a:t>pre-intervention</a:t>
            </a:r>
            <a:r>
              <a:rPr lang="en-US" dirty="0"/>
              <a:t> SDs in the two groups </a:t>
            </a:r>
            <a:r>
              <a:rPr lang="en-US" b="1" dirty="0">
                <a:solidFill>
                  <a:srgbClr val="008000"/>
                </a:solidFill>
              </a:rPr>
              <a:t>correct</a:t>
            </a:r>
            <a:r>
              <a:rPr lang="en-US" dirty="0"/>
              <a:t>?</a:t>
            </a:r>
          </a:p>
          <a:p>
            <a:pPr lvl="1"/>
            <a:r>
              <a:rPr lang="en-US" dirty="0"/>
              <a:t>First, pooling just estimates the population SD before the intervention. Equally, you can use the SD of all subjects at baseline.</a:t>
            </a:r>
          </a:p>
          <a:p>
            <a:pPr lvl="1"/>
            <a:r>
              <a:rPr lang="en-US" dirty="0"/>
              <a:t>It's equivalent to the reference-group SD for assessing a mean difference.</a:t>
            </a:r>
          </a:p>
          <a:p>
            <a:pPr lvl="2"/>
            <a:r>
              <a:rPr lang="en-US" dirty="0"/>
              <a:t>Example: give males hormones to make them more like females. </a:t>
            </a:r>
          </a:p>
          <a:p>
            <a:pPr marL="685800" lvl="2" indent="0">
              <a:buNone/>
            </a:pPr>
            <a:r>
              <a:rPr lang="en-US" dirty="0"/>
              <a:t>	The treated males want to know how much they differ from other males.</a:t>
            </a:r>
          </a:p>
          <a:p>
            <a:pPr marL="685800" lvl="2" indent="0">
              <a:buNone/>
            </a:pPr>
            <a:r>
              <a:rPr lang="en-US" dirty="0"/>
              <a:t>	So assess the mean </a:t>
            </a:r>
            <a:r>
              <a:rPr lang="en-US" i="1" dirty="0"/>
              <a:t>change</a:t>
            </a:r>
            <a:r>
              <a:rPr lang="en-US" dirty="0"/>
              <a:t> just as you would the mean </a:t>
            </a:r>
            <a:r>
              <a:rPr lang="en-US" i="1" dirty="0"/>
              <a:t>difference</a:t>
            </a:r>
            <a:r>
              <a:rPr lang="en-US" dirty="0"/>
              <a:t>.</a:t>
            </a:r>
          </a:p>
          <a:p>
            <a:pPr lvl="1"/>
            <a:r>
              <a:rPr lang="en-US" dirty="0"/>
              <a:t>Here's another reason: for clinically important measures, differences between individuals are associated with health outcomes. </a:t>
            </a:r>
          </a:p>
          <a:p>
            <a:pPr lvl="2"/>
            <a:r>
              <a:rPr lang="en-US" dirty="0"/>
              <a:t>Hence it is worth trying an intervention to change the measure, from a low value to a high value, say.</a:t>
            </a:r>
          </a:p>
          <a:p>
            <a:pPr lvl="2"/>
            <a:r>
              <a:rPr lang="en-US" dirty="0"/>
              <a:t>But "low" and "high" are determined by the SD of the measure.</a:t>
            </a:r>
          </a:p>
          <a:p>
            <a:pPr lvl="2"/>
            <a:r>
              <a:rPr lang="en-US" dirty="0"/>
              <a:t>Hence the bigger the mean change relative to the pre-intervention SD, the more clinically important is the intervention. </a:t>
            </a:r>
          </a:p>
          <a:p>
            <a:r>
              <a:rPr lang="en-US" dirty="0"/>
              <a:t>SEM should be removed from the SD. (No previous authors noted this!)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1277" y="16049"/>
            <a:ext cx="9067798" cy="6813376"/>
          </a:xfrm>
        </p:spPr>
        <p:txBody>
          <a:bodyPr/>
          <a:lstStyle/>
          <a:p>
            <a:pPr>
              <a:lnSpc>
                <a:spcPct val="92000"/>
              </a:lnSpc>
            </a:pPr>
            <a:r>
              <a:rPr lang="en-US" dirty="0"/>
              <a:t>Why are </a:t>
            </a:r>
            <a:r>
              <a:rPr lang="en-US" i="1" dirty="0"/>
              <a:t>so many</a:t>
            </a:r>
            <a:r>
              <a:rPr lang="en-US" dirty="0"/>
              <a:t> meta-analysts getting it wrong?</a:t>
            </a:r>
          </a:p>
          <a:p>
            <a:pPr lvl="1">
              <a:lnSpc>
                <a:spcPct val="92000"/>
              </a:lnSpc>
            </a:pPr>
            <a:r>
              <a:rPr lang="en-US" dirty="0"/>
              <a:t>Publications using the wrong SD are in the majority.</a:t>
            </a:r>
          </a:p>
          <a:p>
            <a:pPr lvl="1">
              <a:lnSpc>
                <a:spcPct val="92000"/>
              </a:lnSpc>
            </a:pPr>
            <a:r>
              <a:rPr lang="en-US" dirty="0"/>
              <a:t>So, it's easy to cite a previous publication using the wrong SD.</a:t>
            </a:r>
          </a:p>
          <a:p>
            <a:pPr lvl="2">
              <a:lnSpc>
                <a:spcPct val="92000"/>
              </a:lnSpc>
            </a:pPr>
            <a:r>
              <a:rPr lang="en-US" dirty="0"/>
              <a:t>And "if it's been accepted for publication, it must be OK."</a:t>
            </a:r>
          </a:p>
          <a:p>
            <a:pPr lvl="1">
              <a:lnSpc>
                <a:spcPct val="92000"/>
              </a:lnSpc>
            </a:pPr>
            <a:r>
              <a:rPr lang="en-US" dirty="0"/>
              <a:t>Even Jacob Cohen allowed change-score SDs, without explanation.</a:t>
            </a:r>
          </a:p>
          <a:p>
            <a:pPr lvl="1">
              <a:lnSpc>
                <a:spcPct val="92000"/>
              </a:lnSpc>
            </a:pPr>
            <a:r>
              <a:rPr lang="en-US" dirty="0"/>
              <a:t>Some meta-analysts don't understand standardization.</a:t>
            </a:r>
          </a:p>
          <a:p>
            <a:pPr lvl="2">
              <a:lnSpc>
                <a:spcPct val="92000"/>
              </a:lnSpc>
            </a:pPr>
            <a:r>
              <a:rPr lang="en-US" dirty="0"/>
              <a:t>They provided no information about how they standardized.</a:t>
            </a:r>
          </a:p>
          <a:p>
            <a:pPr lvl="2">
              <a:lnSpc>
                <a:spcPct val="92000"/>
              </a:lnSpc>
            </a:pPr>
            <a:r>
              <a:rPr lang="en-US" dirty="0"/>
              <a:t>Some we contacted admitted that they didn't know which SD they used: they used their meta-analysis package blindly.</a:t>
            </a:r>
          </a:p>
          <a:p>
            <a:pPr lvl="1">
              <a:lnSpc>
                <a:spcPct val="92000"/>
              </a:lnSpc>
            </a:pPr>
            <a:r>
              <a:rPr lang="en-US" dirty="0"/>
              <a:t>And the meta-analysis packages provide no advice on which SD to use.</a:t>
            </a:r>
          </a:p>
          <a:p>
            <a:pPr lvl="2">
              <a:lnSpc>
                <a:spcPct val="92000"/>
              </a:lnSpc>
            </a:pPr>
            <a:r>
              <a:rPr lang="en-US" dirty="0"/>
              <a:t>It's simpler to use pooled change-score SDs to estimate the SMD and its SE. We had to devise a new formula for the SE with the right SD.</a:t>
            </a:r>
          </a:p>
          <a:p>
            <a:pPr lvl="2">
              <a:lnSpc>
                <a:spcPct val="92000"/>
              </a:lnSpc>
            </a:pPr>
            <a:r>
              <a:rPr lang="en-US" dirty="0"/>
              <a:t>R was most popular (38%); nearly half of these (47%) used </a:t>
            </a:r>
            <a:r>
              <a:rPr lang="en-US" dirty="0" err="1"/>
              <a:t>metafor</a:t>
            </a:r>
            <a:r>
              <a:rPr lang="en-US" dirty="0"/>
              <a:t>, which has </a:t>
            </a:r>
            <a:r>
              <a:rPr lang="en-US"/>
              <a:t>many inappropriate options</a:t>
            </a:r>
            <a:r>
              <a:rPr lang="en-US" dirty="0"/>
              <a:t>.</a:t>
            </a:r>
          </a:p>
          <a:p>
            <a:pPr lvl="2">
              <a:lnSpc>
                <a:spcPct val="92000"/>
              </a:lnSpc>
            </a:pPr>
            <a:r>
              <a:rPr lang="en-US" dirty="0"/>
              <a:t>Stata was the second most popular (24%). It makes no mention of whether SDs input by the user refer to raw scores or change scores. </a:t>
            </a:r>
          </a:p>
          <a:p>
            <a:pPr lvl="2">
              <a:lnSpc>
                <a:spcPct val="92000"/>
              </a:lnSpc>
            </a:pPr>
            <a:r>
              <a:rPr lang="en-US" dirty="0"/>
              <a:t>Cochrane's </a:t>
            </a:r>
            <a:r>
              <a:rPr lang="en-US" dirty="0" err="1"/>
              <a:t>Revman</a:t>
            </a:r>
            <a:r>
              <a:rPr lang="en-US" dirty="0"/>
              <a:t> was less popular (16%). The Handbook provides extensive documentation on deriving SD of change scores, yet elsewhere it seems to support pre-intervention SDs. </a:t>
            </a:r>
          </a:p>
        </p:txBody>
      </p:sp>
      <p:sp>
        <p:nvSpPr>
          <p:cNvPr id="2" name="Rectangle 65">
            <a:extLst>
              <a:ext uri="{FF2B5EF4-FFF2-40B4-BE49-F238E27FC236}">
                <a16:creationId xmlns:a16="http://schemas.microsoft.com/office/drawing/2014/main" id="{19102073-D520-5688-82FA-B9F190C8B729}"/>
              </a:ext>
            </a:extLst>
          </p:cNvPr>
          <p:cNvSpPr>
            <a:spLocks noChangeArrowheads="1"/>
          </p:cNvSpPr>
          <p:nvPr/>
        </p:nvSpPr>
        <p:spPr bwMode="auto">
          <a:xfrm>
            <a:off x="6804248" y="6290905"/>
            <a:ext cx="1394612" cy="459100"/>
          </a:xfrm>
          <a:prstGeom prst="rect">
            <a:avLst/>
          </a:prstGeom>
          <a:noFill/>
          <a:ln>
            <a:noFill/>
          </a:ln>
          <a:effectLst/>
        </p:spPr>
        <p:txBody>
          <a:bodyPr wrap="none" lIns="90487" tIns="44450" rIns="90487" bIns="44450">
            <a:spAutoFit/>
          </a:bodyPr>
          <a:lstStyle/>
          <a:p>
            <a:pPr algn="ctr"/>
            <a:r>
              <a:rPr lang="en-US" altLang="en-AU" dirty="0">
                <a:latin typeface="Arial Narrow" pitchFamily="34" charset="0"/>
              </a:rPr>
              <a:t>Confusing!</a:t>
            </a:r>
          </a:p>
        </p:txBody>
      </p:sp>
    </p:spTree>
    <p:extLst>
      <p:ext uri="{BB962C8B-B14F-4D97-AF65-F5344CB8AC3E}">
        <p14:creationId xmlns:p14="http://schemas.microsoft.com/office/powerpoint/2010/main" val="216655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81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819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819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819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819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wipe(left)">
                                      <p:cBhvr>
                                        <p:cTn id="5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bldLvl="3" autoUpdateAnimBg="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7853" y="11573"/>
            <a:ext cx="9086712" cy="577676"/>
          </a:xfrm>
        </p:spPr>
        <p:txBody>
          <a:bodyPr/>
          <a:lstStyle/>
          <a:p>
            <a:r>
              <a:rPr lang="en-US" dirty="0"/>
              <a:t>Problems with standardization</a:t>
            </a:r>
          </a:p>
        </p:txBody>
      </p:sp>
      <p:sp>
        <p:nvSpPr>
          <p:cNvPr id="5123" name="Rectangle 3"/>
          <p:cNvSpPr>
            <a:spLocks noGrp="1" noChangeArrowheads="1"/>
          </p:cNvSpPr>
          <p:nvPr>
            <p:ph type="body" idx="1"/>
          </p:nvPr>
        </p:nvSpPr>
        <p:spPr>
          <a:xfrm>
            <a:off x="29497" y="574937"/>
            <a:ext cx="9085006" cy="6205388"/>
          </a:xfrm>
        </p:spPr>
        <p:txBody>
          <a:bodyPr/>
          <a:lstStyle/>
          <a:p>
            <a:pPr>
              <a:lnSpc>
                <a:spcPct val="95000"/>
              </a:lnSpc>
            </a:pPr>
            <a:r>
              <a:rPr lang="en-US" dirty="0"/>
              <a:t>It creates additional</a:t>
            </a:r>
            <a:r>
              <a:rPr lang="en-US" sz="2400" dirty="0"/>
              <a:t> heterogeneity.</a:t>
            </a:r>
          </a:p>
          <a:p>
            <a:pPr lvl="1"/>
            <a:r>
              <a:rPr lang="en-US" dirty="0"/>
              <a:t>Heterogeneity is estimated in a meta-analysis by a random effect representing </a:t>
            </a:r>
            <a:r>
              <a:rPr lang="en-US" i="1" dirty="0"/>
              <a:t>real</a:t>
            </a:r>
            <a:r>
              <a:rPr lang="en-US" dirty="0"/>
              <a:t> differences in </a:t>
            </a:r>
            <a:r>
              <a:rPr lang="en-US" dirty="0">
                <a:sym typeface="Symbol" panose="05050102010706020507" pitchFamily="18" charset="2"/>
              </a:rPr>
              <a:t>mean between studies.</a:t>
            </a:r>
          </a:p>
          <a:p>
            <a:pPr lvl="2"/>
            <a:r>
              <a:rPr lang="en-US" dirty="0">
                <a:sym typeface="Symbol" panose="05050102010706020507" pitchFamily="18" charset="2"/>
              </a:rPr>
              <a:t>Real differences are differences not due to sampling variation.</a:t>
            </a:r>
          </a:p>
          <a:p>
            <a:pPr lvl="1"/>
            <a:r>
              <a:rPr lang="en-US" dirty="0">
                <a:sym typeface="Symbol" panose="05050102010706020507" pitchFamily="18" charset="2"/>
              </a:rPr>
              <a:t>But SMD = </a:t>
            </a:r>
            <a:r>
              <a:rPr lang="en-US" dirty="0" err="1">
                <a:sym typeface="Symbol" panose="05050102010706020507" pitchFamily="18" charset="2"/>
              </a:rPr>
              <a:t>meanSD</a:t>
            </a:r>
            <a:r>
              <a:rPr lang="en-US" dirty="0">
                <a:sym typeface="Symbol" panose="05050102010706020507" pitchFamily="18" charset="2"/>
              </a:rPr>
              <a:t> will have non-biological (artifactual) additional heterogeneity arising from</a:t>
            </a:r>
            <a:r>
              <a:rPr lang="en-US" dirty="0"/>
              <a:t> differences in SD between studies due to… </a:t>
            </a:r>
            <a:br>
              <a:rPr lang="en-US" dirty="0"/>
            </a:br>
            <a:endParaRPr lang="en-US" dirty="0"/>
          </a:p>
          <a:p>
            <a:pPr lvl="2"/>
            <a:r>
              <a:rPr lang="en-US" dirty="0"/>
              <a:t>Different SDs arising only from small sample sizes add to uncertainties in the mean and heterogeneity, but do not add to the heterogeneity. </a:t>
            </a:r>
          </a:p>
          <a:p>
            <a:pPr>
              <a:lnSpc>
                <a:spcPct val="95000"/>
              </a:lnSpc>
            </a:pPr>
            <a:r>
              <a:rPr lang="en-US" dirty="0"/>
              <a:t>The smallest and other magnitude thresholds for SMDs are arbitrary.</a:t>
            </a:r>
          </a:p>
          <a:p>
            <a:pPr lvl="1"/>
            <a:r>
              <a:rPr lang="en-US" dirty="0"/>
              <a:t>Everyone accepts 0.2 as the smallest important difference, but even so, this is not a minimum </a:t>
            </a:r>
            <a:r>
              <a:rPr lang="en-US" i="1" dirty="0"/>
              <a:t>clinically</a:t>
            </a:r>
            <a:r>
              <a:rPr lang="en-US" dirty="0"/>
              <a:t> or </a:t>
            </a:r>
            <a:r>
              <a:rPr lang="en-US" i="1" dirty="0"/>
              <a:t>practically</a:t>
            </a:r>
            <a:r>
              <a:rPr lang="en-US" dirty="0"/>
              <a:t> important difference.</a:t>
            </a:r>
          </a:p>
          <a:p>
            <a:pPr lvl="1"/>
            <a:r>
              <a:rPr lang="en-US" dirty="0"/>
              <a:t>Cohen suggested 0.5 and 0.8 for </a:t>
            </a:r>
            <a:r>
              <a:rPr lang="en-US" i="1" dirty="0"/>
              <a:t>moderate</a:t>
            </a:r>
            <a:r>
              <a:rPr lang="en-US" dirty="0"/>
              <a:t> and </a:t>
            </a:r>
            <a:r>
              <a:rPr lang="en-US" i="1" dirty="0"/>
              <a:t>large</a:t>
            </a:r>
            <a:r>
              <a:rPr lang="en-US" dirty="0"/>
              <a:t>. Others have argued for 0.6 and 1.2 (and 2.0 and 4.0 for </a:t>
            </a:r>
            <a:r>
              <a:rPr lang="en-US" i="1" dirty="0"/>
              <a:t>very</a:t>
            </a:r>
            <a:r>
              <a:rPr lang="en-US" dirty="0"/>
              <a:t> and </a:t>
            </a:r>
            <a:r>
              <a:rPr lang="en-US" i="1" dirty="0"/>
              <a:t>extremely large</a:t>
            </a:r>
            <a:r>
              <a:rPr lang="en-US" dirty="0"/>
              <a:t>).</a:t>
            </a:r>
          </a:p>
          <a:p>
            <a:pPr>
              <a:lnSpc>
                <a:spcPct val="95000"/>
              </a:lnSpc>
            </a:pPr>
            <a:r>
              <a:rPr lang="en-US" sz="2300" dirty="0"/>
              <a:t>The thresholds make sense only for original data that are approximately normal.</a:t>
            </a:r>
          </a:p>
          <a:p>
            <a:pPr>
              <a:lnSpc>
                <a:spcPct val="95000"/>
              </a:lnSpc>
            </a:pPr>
            <a:r>
              <a:rPr lang="en-US" sz="2300" dirty="0"/>
              <a:t>Hence meta-analysts should consider alternatives to SMDs for combining mean effects from studies with disparate measures.</a:t>
            </a:r>
          </a:p>
        </p:txBody>
      </p:sp>
      <p:sp>
        <p:nvSpPr>
          <p:cNvPr id="3" name="TextBox 2">
            <a:extLst>
              <a:ext uri="{FF2B5EF4-FFF2-40B4-BE49-F238E27FC236}">
                <a16:creationId xmlns:a16="http://schemas.microsoft.com/office/drawing/2014/main" id="{98C6C55C-92FD-F53D-3CDA-F2161AF5B3B5}"/>
              </a:ext>
            </a:extLst>
          </p:cNvPr>
          <p:cNvSpPr txBox="1"/>
          <p:nvPr/>
        </p:nvSpPr>
        <p:spPr>
          <a:xfrm>
            <a:off x="674936" y="2738352"/>
            <a:ext cx="8439567" cy="461665"/>
          </a:xfrm>
          <a:prstGeom prst="rect">
            <a:avLst/>
          </a:prstGeom>
          <a:noFill/>
        </p:spPr>
        <p:txBody>
          <a:bodyPr wrap="square">
            <a:spAutoFit/>
          </a:bodyPr>
          <a:lstStyle/>
          <a:p>
            <a:r>
              <a:rPr lang="en-US" dirty="0">
                <a:latin typeface="+mn-lt"/>
              </a:rPr>
              <a:t>different populations and different biased samples of the same population.</a:t>
            </a:r>
          </a:p>
        </p:txBody>
      </p:sp>
    </p:spTree>
    <p:extLst>
      <p:ext uri="{BB962C8B-B14F-4D97-AF65-F5344CB8AC3E}">
        <p14:creationId xmlns:p14="http://schemas.microsoft.com/office/powerpoint/2010/main" val="242840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984" y="16049"/>
            <a:ext cx="9050450" cy="580943"/>
          </a:xfrm>
        </p:spPr>
        <p:txBody>
          <a:bodyPr/>
          <a:lstStyle/>
          <a:p>
            <a:r>
              <a:rPr lang="en-US" dirty="0"/>
              <a:t>Alternatives to standardization for meta-analyzing mean effects</a:t>
            </a:r>
          </a:p>
        </p:txBody>
      </p:sp>
      <p:sp>
        <p:nvSpPr>
          <p:cNvPr id="5123" name="Rectangle 3"/>
          <p:cNvSpPr>
            <a:spLocks noGrp="1" noChangeArrowheads="1"/>
          </p:cNvSpPr>
          <p:nvPr>
            <p:ph type="body" idx="1"/>
          </p:nvPr>
        </p:nvSpPr>
        <p:spPr>
          <a:xfrm>
            <a:off x="47625" y="579412"/>
            <a:ext cx="9048750" cy="6251045"/>
          </a:xfrm>
        </p:spPr>
        <p:txBody>
          <a:bodyPr/>
          <a:lstStyle/>
          <a:p>
            <a:pPr marL="0" indent="0">
              <a:lnSpc>
                <a:spcPct val="93000"/>
              </a:lnSpc>
              <a:buNone/>
            </a:pPr>
            <a:r>
              <a:rPr lang="en-US" sz="2400" b="1" dirty="0">
                <a:solidFill>
                  <a:srgbClr val="3333CC"/>
                </a:solidFill>
              </a:rPr>
              <a:t>Meta-analyze log-transformed factor effects</a:t>
            </a:r>
          </a:p>
          <a:p>
            <a:pPr>
              <a:lnSpc>
                <a:spcPct val="93000"/>
              </a:lnSpc>
            </a:pPr>
            <a:r>
              <a:rPr lang="en-US" dirty="0"/>
              <a:t>If a treatment enhances performance in a 20-min time trial by ~1 min, we expect the treatment to enhance performance in a 40-min trial by ~2 min.</a:t>
            </a:r>
          </a:p>
          <a:p>
            <a:pPr lvl="1">
              <a:lnSpc>
                <a:spcPct val="93000"/>
              </a:lnSpc>
            </a:pPr>
            <a:r>
              <a:rPr lang="en-US" dirty="0"/>
              <a:t>That is, we expect similar percent effects, here 1 in 20 = 2 in 40 = 5%.</a:t>
            </a:r>
          </a:p>
          <a:p>
            <a:pPr lvl="1">
              <a:lnSpc>
                <a:spcPct val="93000"/>
              </a:lnSpc>
            </a:pPr>
            <a:r>
              <a:rPr lang="en-US" dirty="0"/>
              <a:t>We also expect similar percent effects in females and males.</a:t>
            </a:r>
          </a:p>
          <a:p>
            <a:pPr>
              <a:lnSpc>
                <a:spcPct val="93000"/>
              </a:lnSpc>
            </a:pPr>
            <a:r>
              <a:rPr lang="en-US" dirty="0"/>
              <a:t>More generally, we expect that </a:t>
            </a:r>
            <a:r>
              <a:rPr lang="en-US" i="1" dirty="0"/>
              <a:t>percent</a:t>
            </a:r>
            <a:r>
              <a:rPr lang="en-US" dirty="0"/>
              <a:t> effects on most physiological, biochemical and biomechanical measures that have only positive non-zero values will be </a:t>
            </a:r>
            <a:r>
              <a:rPr lang="en-US" i="1" dirty="0"/>
              <a:t>uniform</a:t>
            </a:r>
            <a:r>
              <a:rPr lang="en-US" dirty="0"/>
              <a:t> across different subjects, settings and scales.</a:t>
            </a:r>
          </a:p>
          <a:p>
            <a:pPr lvl="1">
              <a:lnSpc>
                <a:spcPct val="93000"/>
              </a:lnSpc>
            </a:pPr>
            <a:r>
              <a:rPr lang="en-US" dirty="0"/>
              <a:t>We also expect measurement error to be uniform in percent units, which is why it is usually expressed as a coefficient of variation.</a:t>
            </a:r>
          </a:p>
          <a:p>
            <a:pPr>
              <a:lnSpc>
                <a:spcPct val="93000"/>
              </a:lnSpc>
            </a:pPr>
            <a:r>
              <a:rPr lang="en-US" dirty="0"/>
              <a:t>Now, percent effects and errors are really </a:t>
            </a:r>
            <a:r>
              <a:rPr lang="en-US" i="1" dirty="0"/>
              <a:t>factor</a:t>
            </a:r>
            <a:r>
              <a:rPr lang="en-US" dirty="0"/>
              <a:t> effects and errors: </a:t>
            </a:r>
          </a:p>
          <a:p>
            <a:pPr lvl="1">
              <a:lnSpc>
                <a:spcPct val="93000"/>
              </a:lnSpc>
            </a:pPr>
            <a:r>
              <a:rPr lang="en-US" dirty="0"/>
              <a:t>a 5% increase is a factor of 1.05: Y</a:t>
            </a:r>
            <a:r>
              <a:rPr lang="en-US" baseline="-25000" dirty="0"/>
              <a:t>2</a:t>
            </a:r>
            <a:r>
              <a:rPr lang="en-US" dirty="0"/>
              <a:t> = Y</a:t>
            </a:r>
            <a:r>
              <a:rPr lang="en-US" baseline="-25000" dirty="0"/>
              <a:t>1</a:t>
            </a:r>
            <a:r>
              <a:rPr lang="en-US" dirty="0"/>
              <a:t>*(1 + 0.05/100) = Y</a:t>
            </a:r>
            <a:r>
              <a:rPr lang="en-US" baseline="-25000" dirty="0"/>
              <a:t>1</a:t>
            </a:r>
            <a:r>
              <a:rPr lang="en-US" dirty="0"/>
              <a:t>*1.05 = Y</a:t>
            </a:r>
            <a:r>
              <a:rPr lang="en-US" baseline="-25000" dirty="0"/>
              <a:t>1</a:t>
            </a:r>
            <a:r>
              <a:rPr lang="en-US" dirty="0"/>
              <a:t>*f.</a:t>
            </a:r>
          </a:p>
          <a:p>
            <a:pPr>
              <a:lnSpc>
                <a:spcPct val="93000"/>
              </a:lnSpc>
            </a:pPr>
            <a:r>
              <a:rPr lang="en-US" dirty="0"/>
              <a:t>Log transformation converts uniform </a:t>
            </a:r>
            <a:r>
              <a:rPr lang="en-US" i="1" dirty="0"/>
              <a:t>factor</a:t>
            </a:r>
            <a:r>
              <a:rPr lang="en-US" dirty="0"/>
              <a:t> effects to uniform </a:t>
            </a:r>
            <a:r>
              <a:rPr lang="en-US" i="1" dirty="0"/>
              <a:t>additive</a:t>
            </a:r>
            <a:r>
              <a:rPr lang="en-US" dirty="0"/>
              <a:t> effects:</a:t>
            </a:r>
          </a:p>
          <a:p>
            <a:pPr lvl="1">
              <a:lnSpc>
                <a:spcPct val="93000"/>
              </a:lnSpc>
            </a:pPr>
            <a:r>
              <a:rPr lang="en-US" dirty="0"/>
              <a:t>Y</a:t>
            </a:r>
            <a:r>
              <a:rPr lang="en-US" baseline="-25000" dirty="0"/>
              <a:t>2</a:t>
            </a:r>
            <a:r>
              <a:rPr lang="en-US" dirty="0"/>
              <a:t> = Y</a:t>
            </a:r>
            <a:r>
              <a:rPr lang="en-US" baseline="-25000" dirty="0"/>
              <a:t>1</a:t>
            </a:r>
            <a:r>
              <a:rPr lang="en-US" dirty="0"/>
              <a:t>*f, where Y</a:t>
            </a:r>
            <a:r>
              <a:rPr lang="en-US" baseline="-25000" dirty="0"/>
              <a:t>1</a:t>
            </a:r>
            <a:r>
              <a:rPr lang="en-US" dirty="0"/>
              <a:t> and Y</a:t>
            </a:r>
            <a:r>
              <a:rPr lang="en-US" baseline="-25000" dirty="0"/>
              <a:t>2</a:t>
            </a:r>
            <a:r>
              <a:rPr lang="en-US" dirty="0"/>
              <a:t> are the pre and post measurements, say;</a:t>
            </a:r>
          </a:p>
          <a:p>
            <a:pPr marL="685800" lvl="2" indent="0">
              <a:lnSpc>
                <a:spcPct val="93000"/>
              </a:lnSpc>
              <a:buNone/>
            </a:pPr>
            <a:r>
              <a:rPr lang="en-US" dirty="0">
                <a:sym typeface="Symbol" panose="05050102010706020507" pitchFamily="18" charset="2"/>
              </a:rPr>
              <a:t>therefore</a:t>
            </a:r>
            <a:r>
              <a:rPr lang="en-US" dirty="0"/>
              <a:t> log(Y</a:t>
            </a:r>
            <a:r>
              <a:rPr lang="en-US" baseline="-25000" dirty="0"/>
              <a:t>2</a:t>
            </a:r>
            <a:r>
              <a:rPr lang="en-US" dirty="0"/>
              <a:t>) = log(Y</a:t>
            </a:r>
            <a:r>
              <a:rPr lang="en-US" baseline="-25000" dirty="0"/>
              <a:t>1</a:t>
            </a:r>
            <a:r>
              <a:rPr lang="en-US" dirty="0"/>
              <a:t>*f) = log(Y</a:t>
            </a:r>
            <a:r>
              <a:rPr lang="en-US" baseline="-25000" dirty="0"/>
              <a:t>1</a:t>
            </a:r>
            <a:r>
              <a:rPr lang="en-US" dirty="0"/>
              <a:t>) + log(f),</a:t>
            </a:r>
          </a:p>
          <a:p>
            <a:pPr marL="685800" lvl="2" indent="0">
              <a:lnSpc>
                <a:spcPct val="93000"/>
              </a:lnSpc>
              <a:buNone/>
            </a:pPr>
            <a:r>
              <a:rPr lang="en-US" dirty="0">
                <a:sym typeface="Symbol" panose="05050102010706020507" pitchFamily="18" charset="2"/>
              </a:rPr>
              <a:t>therefore</a:t>
            </a:r>
            <a:r>
              <a:rPr lang="en-US" dirty="0"/>
              <a:t> log(Y</a:t>
            </a:r>
            <a:r>
              <a:rPr lang="en-US" baseline="-25000" dirty="0"/>
              <a:t>2</a:t>
            </a:r>
            <a:r>
              <a:rPr lang="en-US" dirty="0"/>
              <a:t>) – log(Y</a:t>
            </a:r>
            <a:r>
              <a:rPr lang="en-US" baseline="-25000" dirty="0"/>
              <a:t>1</a:t>
            </a:r>
            <a:r>
              <a:rPr lang="en-US" dirty="0"/>
              <a:t>) = </a:t>
            </a:r>
            <a:r>
              <a:rPr lang="en-US" dirty="0">
                <a:sym typeface="Symbol" panose="05050102010706020507" pitchFamily="18" charset="2"/>
              </a:rPr>
              <a:t>log(Y) =</a:t>
            </a:r>
            <a:r>
              <a:rPr lang="en-US" dirty="0"/>
              <a:t> log(f), which is independent of Y</a:t>
            </a:r>
            <a:r>
              <a:rPr lang="en-US" baseline="-25000" dirty="0"/>
              <a:t>1</a:t>
            </a:r>
            <a:r>
              <a:rPr lang="en-US" dirty="0"/>
              <a:t>.</a:t>
            </a:r>
          </a:p>
          <a:p>
            <a:pPr lvl="1">
              <a:lnSpc>
                <a:spcPct val="93000"/>
              </a:lnSpc>
            </a:pPr>
            <a:r>
              <a:rPr lang="en-US" dirty="0"/>
              <a:t>Bonus: additive effects can be analyzed with all the usual linear models.</a:t>
            </a:r>
          </a:p>
        </p:txBody>
      </p:sp>
    </p:spTree>
    <p:extLst>
      <p:ext uri="{BB962C8B-B14F-4D97-AF65-F5344CB8AC3E}">
        <p14:creationId xmlns:p14="http://schemas.microsoft.com/office/powerpoint/2010/main" val="1516618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5400" y="16048"/>
            <a:ext cx="9080500" cy="6803851"/>
          </a:xfrm>
        </p:spPr>
        <p:txBody>
          <a:bodyPr/>
          <a:lstStyle/>
          <a:p>
            <a:pPr>
              <a:lnSpc>
                <a:spcPct val="96000"/>
              </a:lnSpc>
            </a:pPr>
            <a:r>
              <a:rPr lang="en-US" dirty="0"/>
              <a:t>Logarithms of any base can be used to log transform, but 100*natural log is the most useful:</a:t>
            </a:r>
          </a:p>
          <a:p>
            <a:pPr lvl="1">
              <a:lnSpc>
                <a:spcPct val="96000"/>
              </a:lnSpc>
            </a:pPr>
            <a:r>
              <a:rPr lang="en-US" dirty="0"/>
              <a:t>a 5% effect = a factor of 1.05, and 100*log(1.05) = 4.9, i.e., the log-transformed effect is approximately the percent effect, for small percents.</a:t>
            </a:r>
          </a:p>
          <a:p>
            <a:pPr lvl="1">
              <a:lnSpc>
                <a:spcPct val="96000"/>
              </a:lnSpc>
            </a:pPr>
            <a:r>
              <a:rPr lang="en-US" dirty="0"/>
              <a:t>1.0% </a:t>
            </a:r>
            <a:r>
              <a:rPr lang="en-US" dirty="0">
                <a:sym typeface="Symbol" panose="05050102010706020507" pitchFamily="18" charset="2"/>
              </a:rPr>
              <a:t> 1.0, </a:t>
            </a:r>
            <a:r>
              <a:rPr lang="en-US" dirty="0"/>
              <a:t>10% </a:t>
            </a:r>
            <a:r>
              <a:rPr lang="en-US" dirty="0">
                <a:sym typeface="Symbol" panose="05050102010706020507" pitchFamily="18" charset="2"/>
              </a:rPr>
              <a:t> 9.5, 50%</a:t>
            </a:r>
            <a:r>
              <a:rPr lang="en-US" dirty="0"/>
              <a:t> </a:t>
            </a:r>
            <a:r>
              <a:rPr lang="en-US" dirty="0">
                <a:sym typeface="Symbol" panose="05050102010706020507" pitchFamily="18" charset="2"/>
              </a:rPr>
              <a:t> 41, 100%</a:t>
            </a:r>
            <a:r>
              <a:rPr lang="en-US" dirty="0"/>
              <a:t> </a:t>
            </a:r>
            <a:r>
              <a:rPr lang="en-US" dirty="0">
                <a:sym typeface="Symbol" panose="05050102010706020507" pitchFamily="18" charset="2"/>
              </a:rPr>
              <a:t> 69, 200%</a:t>
            </a:r>
            <a:r>
              <a:rPr lang="en-US" dirty="0"/>
              <a:t> </a:t>
            </a:r>
            <a:r>
              <a:rPr lang="en-US" dirty="0">
                <a:sym typeface="Symbol" panose="05050102010706020507" pitchFamily="18" charset="2"/>
              </a:rPr>
              <a:t> 110… </a:t>
            </a:r>
          </a:p>
          <a:p>
            <a:pPr lvl="1">
              <a:lnSpc>
                <a:spcPct val="96000"/>
              </a:lnSpc>
            </a:pPr>
            <a:r>
              <a:rPr lang="en-US" dirty="0">
                <a:sym typeface="Symbol" panose="05050102010706020507" pitchFamily="18" charset="2"/>
              </a:rPr>
              <a:t>So effects and SDs in analyses of log-transformed data look like percents, but of course you need to back-transform them to percents or factors.</a:t>
            </a:r>
          </a:p>
          <a:p>
            <a:pPr>
              <a:lnSpc>
                <a:spcPct val="96000"/>
              </a:lnSpc>
            </a:pPr>
            <a:r>
              <a:rPr lang="en-US" dirty="0">
                <a:sym typeface="Symbol" panose="05050102010706020507" pitchFamily="18" charset="2"/>
              </a:rPr>
              <a:t>Log transformation solves the meta-analyst's problem of scales differing</a:t>
            </a:r>
            <a:r>
              <a:rPr lang="en-US" dirty="0"/>
              <a:t> by a multiplicative constant.</a:t>
            </a:r>
          </a:p>
          <a:p>
            <a:pPr lvl="1">
              <a:lnSpc>
                <a:spcPct val="96000"/>
              </a:lnSpc>
            </a:pPr>
            <a:r>
              <a:rPr lang="en-US" dirty="0"/>
              <a:t>Example: speed or distance in different studies of the same mode of exercise in a fixed-time time trial…</a:t>
            </a:r>
          </a:p>
          <a:p>
            <a:pPr lvl="2">
              <a:lnSpc>
                <a:spcPct val="96000"/>
              </a:lnSpc>
            </a:pPr>
            <a:r>
              <a:rPr lang="en-US" dirty="0"/>
              <a:t>Speed = Distance/Time = Distance*k, where k is fixed;</a:t>
            </a:r>
          </a:p>
          <a:p>
            <a:pPr marL="685800" lvl="2" indent="0">
              <a:lnSpc>
                <a:spcPct val="96000"/>
              </a:lnSpc>
              <a:buNone/>
            </a:pPr>
            <a:r>
              <a:rPr lang="en-US" dirty="0">
                <a:sym typeface="Symbol" panose="05050102010706020507" pitchFamily="18" charset="2"/>
              </a:rPr>
              <a:t>	therefore</a:t>
            </a:r>
            <a:r>
              <a:rPr lang="en-US" dirty="0"/>
              <a:t> log(Speed) = log(Distance*k) = log(Distance) + log(k),</a:t>
            </a:r>
          </a:p>
          <a:p>
            <a:pPr marL="685800" lvl="2" indent="0">
              <a:lnSpc>
                <a:spcPct val="96000"/>
              </a:lnSpc>
              <a:buNone/>
            </a:pPr>
            <a:r>
              <a:rPr lang="en-US" dirty="0">
                <a:sym typeface="Symbol" panose="05050102010706020507" pitchFamily="18" charset="2"/>
              </a:rPr>
              <a:t>	therefore log(Speed)</a:t>
            </a:r>
            <a:br>
              <a:rPr lang="en-US" dirty="0">
                <a:sym typeface="Symbol" panose="05050102010706020507" pitchFamily="18" charset="2"/>
              </a:rPr>
            </a:br>
            <a:r>
              <a:rPr lang="en-US" dirty="0">
                <a:sym typeface="Symbol" panose="05050102010706020507" pitchFamily="18" charset="2"/>
              </a:rPr>
              <a:t>		= </a:t>
            </a:r>
            <a:r>
              <a:rPr lang="en-US" dirty="0"/>
              <a:t>log(Speed</a:t>
            </a:r>
            <a:r>
              <a:rPr lang="en-US" baseline="-25000" dirty="0"/>
              <a:t>2</a:t>
            </a:r>
            <a:r>
              <a:rPr lang="en-US" dirty="0"/>
              <a:t>) – log(Speed</a:t>
            </a:r>
            <a:r>
              <a:rPr lang="en-US" baseline="-25000" dirty="0"/>
              <a:t>1</a:t>
            </a:r>
            <a:r>
              <a:rPr lang="en-US" dirty="0"/>
              <a:t>)</a:t>
            </a:r>
            <a:r>
              <a:rPr lang="en-US" dirty="0">
                <a:sym typeface="Symbol" panose="05050102010706020507" pitchFamily="18" charset="2"/>
              </a:rPr>
              <a:t> </a:t>
            </a:r>
          </a:p>
          <a:p>
            <a:pPr marL="685800" lvl="2" indent="0">
              <a:lnSpc>
                <a:spcPct val="96000"/>
              </a:lnSpc>
              <a:buNone/>
            </a:pPr>
            <a:r>
              <a:rPr lang="en-US" dirty="0">
                <a:sym typeface="Symbol" panose="05050102010706020507" pitchFamily="18" charset="2"/>
              </a:rPr>
              <a:t>		= </a:t>
            </a:r>
            <a:r>
              <a:rPr lang="en-US" dirty="0"/>
              <a:t>log(Distance</a:t>
            </a:r>
            <a:r>
              <a:rPr lang="en-US" baseline="-25000" dirty="0"/>
              <a:t>2</a:t>
            </a:r>
            <a:r>
              <a:rPr lang="en-US" dirty="0"/>
              <a:t>) + log(k) – log(Distance</a:t>
            </a:r>
            <a:r>
              <a:rPr lang="en-US" baseline="-25000" dirty="0"/>
              <a:t>1</a:t>
            </a:r>
            <a:r>
              <a:rPr lang="en-US" dirty="0"/>
              <a:t>) – log(k)</a:t>
            </a:r>
          </a:p>
          <a:p>
            <a:pPr marL="685800" lvl="2" indent="0">
              <a:lnSpc>
                <a:spcPct val="96000"/>
              </a:lnSpc>
              <a:buNone/>
            </a:pPr>
            <a:r>
              <a:rPr lang="en-US" dirty="0"/>
              <a:t>		= log(Distance</a:t>
            </a:r>
            <a:r>
              <a:rPr lang="en-US" baseline="-25000" dirty="0"/>
              <a:t>2</a:t>
            </a:r>
            <a:r>
              <a:rPr lang="en-US" dirty="0"/>
              <a:t>) – log(Distance</a:t>
            </a:r>
            <a:r>
              <a:rPr lang="en-US" baseline="-25000" dirty="0"/>
              <a:t>1</a:t>
            </a:r>
            <a:r>
              <a:rPr lang="en-US" dirty="0"/>
              <a:t>) </a:t>
            </a:r>
          </a:p>
          <a:p>
            <a:pPr marL="685800" lvl="2" indent="0">
              <a:lnSpc>
                <a:spcPct val="96000"/>
              </a:lnSpc>
              <a:buNone/>
            </a:pPr>
            <a:r>
              <a:rPr lang="en-US" dirty="0"/>
              <a:t>		= </a:t>
            </a:r>
            <a:r>
              <a:rPr lang="en-US" dirty="0">
                <a:sym typeface="Symbol" panose="05050102010706020507" pitchFamily="18" charset="2"/>
              </a:rPr>
              <a:t>log(Distance).</a:t>
            </a:r>
          </a:p>
        </p:txBody>
      </p:sp>
    </p:spTree>
    <p:extLst>
      <p:ext uri="{BB962C8B-B14F-4D97-AF65-F5344CB8AC3E}">
        <p14:creationId xmlns:p14="http://schemas.microsoft.com/office/powerpoint/2010/main" val="2336040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5400" y="16048"/>
            <a:ext cx="9080500" cy="6803851"/>
          </a:xfrm>
        </p:spPr>
        <p:txBody>
          <a:bodyPr/>
          <a:lstStyle/>
          <a:p>
            <a:pPr>
              <a:lnSpc>
                <a:spcPct val="96000"/>
              </a:lnSpc>
            </a:pPr>
            <a:r>
              <a:rPr lang="en-US" dirty="0">
                <a:sym typeface="Symbol" panose="05050102010706020507" pitchFamily="18" charset="2"/>
              </a:rPr>
              <a:t>Log transformation does not immediately solve the problem of scales differing by a </a:t>
            </a:r>
            <a:r>
              <a:rPr lang="en-US" i="1" dirty="0">
                <a:sym typeface="Symbol" panose="05050102010706020507" pitchFamily="18" charset="2"/>
              </a:rPr>
              <a:t>non-linear </a:t>
            </a:r>
            <a:r>
              <a:rPr lang="en-US" dirty="0">
                <a:sym typeface="Symbol" panose="05050102010706020507" pitchFamily="18" charset="2"/>
              </a:rPr>
              <a:t>transformation.</a:t>
            </a:r>
          </a:p>
          <a:p>
            <a:pPr lvl="1">
              <a:lnSpc>
                <a:spcPct val="96000"/>
              </a:lnSpc>
            </a:pPr>
            <a:r>
              <a:rPr lang="en-US" dirty="0">
                <a:sym typeface="Symbol" panose="05050102010706020507" pitchFamily="18" charset="2"/>
              </a:rPr>
              <a:t>Example: effects on endurance performance may be reported in units of time, distance, speed or power in various exercise modes.</a:t>
            </a:r>
          </a:p>
          <a:p>
            <a:pPr lvl="2">
              <a:lnSpc>
                <a:spcPct val="96000"/>
              </a:lnSpc>
            </a:pPr>
            <a:r>
              <a:rPr lang="en-US" dirty="0">
                <a:sym typeface="Symbol" panose="05050102010706020507" pitchFamily="18" charset="2"/>
              </a:rPr>
              <a:t>Effects on endurance </a:t>
            </a:r>
            <a:r>
              <a:rPr lang="en-US" i="1" dirty="0">
                <a:sym typeface="Symbol" panose="05050102010706020507" pitchFamily="18" charset="2"/>
              </a:rPr>
              <a:t>power</a:t>
            </a:r>
            <a:r>
              <a:rPr lang="en-US" dirty="0">
                <a:sym typeface="Symbol" panose="05050102010706020507" pitchFamily="18" charset="2"/>
              </a:rPr>
              <a:t> (the physiological effect) are expected to be uniform across different exercise modes.</a:t>
            </a:r>
          </a:p>
          <a:p>
            <a:pPr lvl="2">
              <a:lnSpc>
                <a:spcPct val="96000"/>
              </a:lnSpc>
            </a:pPr>
            <a:r>
              <a:rPr lang="en-US" dirty="0">
                <a:sym typeface="Symbol" panose="05050102010706020507" pitchFamily="18" charset="2"/>
              </a:rPr>
              <a:t>But Power = k*</a:t>
            </a:r>
            <a:r>
              <a:rPr lang="en-US" dirty="0" err="1">
                <a:sym typeface="Symbol" panose="05050102010706020507" pitchFamily="18" charset="2"/>
              </a:rPr>
              <a:t>Speed</a:t>
            </a:r>
            <a:r>
              <a:rPr lang="en-US" sz="2800" baseline="30000" dirty="0" err="1">
                <a:sym typeface="Symbol" panose="05050102010706020507" pitchFamily="18" charset="2"/>
              </a:rPr>
              <a:t>n</a:t>
            </a:r>
            <a:r>
              <a:rPr lang="en-US" baseline="30000" dirty="0">
                <a:sym typeface="Symbol" panose="05050102010706020507" pitchFamily="18" charset="2"/>
              </a:rPr>
              <a:t> </a:t>
            </a:r>
            <a:r>
              <a:rPr lang="en-US" dirty="0">
                <a:sym typeface="Symbol" panose="05050102010706020507" pitchFamily="18" charset="2"/>
              </a:rPr>
              <a:t> = k*(Distance/Time)</a:t>
            </a:r>
            <a:r>
              <a:rPr lang="en-US" sz="2800" baseline="30000" dirty="0">
                <a:sym typeface="Symbol" panose="05050102010706020507" pitchFamily="18" charset="2"/>
              </a:rPr>
              <a:t>n</a:t>
            </a:r>
            <a:r>
              <a:rPr lang="en-US" dirty="0">
                <a:sym typeface="Symbol" panose="05050102010706020507" pitchFamily="18" charset="2"/>
              </a:rPr>
              <a:t>, where n = 1 for running, </a:t>
            </a:r>
            <a:br>
              <a:rPr lang="en-US" dirty="0">
                <a:sym typeface="Symbol" panose="05050102010706020507" pitchFamily="18" charset="2"/>
              </a:rPr>
            </a:br>
            <a:r>
              <a:rPr lang="en-US" dirty="0">
                <a:sym typeface="Symbol" panose="05050102010706020507" pitchFamily="18" charset="2"/>
              </a:rPr>
              <a:t>~2.0 for swimming, ~2.2-2.4 for cycling, and 3.0 for rowing. </a:t>
            </a:r>
          </a:p>
          <a:p>
            <a:pPr lvl="2">
              <a:lnSpc>
                <a:spcPct val="96000"/>
              </a:lnSpc>
            </a:pPr>
            <a:r>
              <a:rPr lang="en-US" dirty="0">
                <a:sym typeface="Symbol" panose="05050102010706020507" pitchFamily="18" charset="2"/>
              </a:rPr>
              <a:t>Therefore log(Power) </a:t>
            </a:r>
          </a:p>
          <a:p>
            <a:pPr marL="685800" lvl="2" indent="0">
              <a:lnSpc>
                <a:spcPct val="96000"/>
              </a:lnSpc>
              <a:buNone/>
            </a:pPr>
            <a:r>
              <a:rPr lang="en-US" dirty="0">
                <a:sym typeface="Symbol" panose="05050102010706020507" pitchFamily="18" charset="2"/>
              </a:rPr>
              <a:t>		 = log(</a:t>
            </a:r>
            <a:r>
              <a:rPr lang="en-US" dirty="0" err="1">
                <a:sym typeface="Symbol" panose="05050102010706020507" pitchFamily="18" charset="2"/>
              </a:rPr>
              <a:t>Speed</a:t>
            </a:r>
            <a:r>
              <a:rPr lang="en-US" baseline="30000" dirty="0" err="1">
                <a:sym typeface="Symbol" panose="05050102010706020507" pitchFamily="18" charset="2"/>
              </a:rPr>
              <a:t>n</a:t>
            </a:r>
            <a:r>
              <a:rPr lang="en-US" dirty="0">
                <a:sym typeface="Symbol" panose="05050102010706020507" pitchFamily="18" charset="2"/>
              </a:rPr>
              <a:t>) = (n*log(Speed))</a:t>
            </a:r>
          </a:p>
          <a:p>
            <a:pPr marL="685800" lvl="2" indent="0">
              <a:lnSpc>
                <a:spcPct val="96000"/>
              </a:lnSpc>
              <a:buNone/>
            </a:pPr>
            <a:r>
              <a:rPr lang="en-US" dirty="0">
                <a:sym typeface="Symbol" panose="05050102010706020507" pitchFamily="18" charset="2"/>
              </a:rPr>
              <a:t>		 = n*log(Speed), if speed is measured </a:t>
            </a:r>
          </a:p>
          <a:p>
            <a:pPr marL="685800" lvl="2" indent="0">
              <a:lnSpc>
                <a:spcPct val="96000"/>
              </a:lnSpc>
              <a:buNone/>
            </a:pPr>
            <a:r>
              <a:rPr lang="en-US" dirty="0">
                <a:sym typeface="Symbol" panose="05050102010706020507" pitchFamily="18" charset="2"/>
              </a:rPr>
              <a:t>		 = n*log(Distance), if distance for a fixed time is measured</a:t>
            </a:r>
          </a:p>
          <a:p>
            <a:pPr marL="685800" lvl="2" indent="0">
              <a:lnSpc>
                <a:spcPct val="96000"/>
              </a:lnSpc>
              <a:buNone/>
            </a:pPr>
            <a:r>
              <a:rPr lang="en-US" dirty="0">
                <a:sym typeface="Symbol" panose="05050102010706020507" pitchFamily="18" charset="2"/>
              </a:rPr>
              <a:t>		 = -n*log(Time), if time for a fixed distance is measured.</a:t>
            </a:r>
          </a:p>
          <a:p>
            <a:pPr lvl="2">
              <a:lnSpc>
                <a:spcPct val="96000"/>
              </a:lnSpc>
            </a:pPr>
            <a:r>
              <a:rPr lang="en-US" dirty="0">
                <a:sym typeface="Symbol" panose="05050102010706020507" pitchFamily="18" charset="2"/>
              </a:rPr>
              <a:t>So, multiply log of factor effects on speed, distance or time by the appropriate n before meta-analysis to get log of factor effects on power.</a:t>
            </a:r>
          </a:p>
          <a:p>
            <a:pPr>
              <a:lnSpc>
                <a:spcPct val="96000"/>
              </a:lnSpc>
            </a:pPr>
            <a:r>
              <a:rPr lang="en-US" dirty="0">
                <a:sym typeface="Symbol" panose="05050102010706020507" pitchFamily="18" charset="2"/>
              </a:rPr>
              <a:t>But there is a problem of </a:t>
            </a:r>
            <a:r>
              <a:rPr lang="en-US" i="1" dirty="0">
                <a:sym typeface="Symbol" panose="05050102010706020507" pitchFamily="18" charset="2"/>
              </a:rPr>
              <a:t>bias</a:t>
            </a:r>
            <a:r>
              <a:rPr lang="en-US" dirty="0">
                <a:sym typeface="Symbol" panose="05050102010706020507" pitchFamily="18" charset="2"/>
              </a:rPr>
              <a:t> in meta-analyzed log factor effects.</a:t>
            </a:r>
          </a:p>
          <a:p>
            <a:pPr lvl="1">
              <a:lnSpc>
                <a:spcPct val="96000"/>
              </a:lnSpc>
            </a:pPr>
            <a:r>
              <a:rPr lang="en-US" dirty="0">
                <a:sym typeface="Symbol" panose="05050102010706020507" pitchFamily="18" charset="2"/>
              </a:rPr>
              <a:t>Most authors will have analyzed raw data to get mean, when they should have analyzed log-transformed data…</a:t>
            </a:r>
          </a:p>
        </p:txBody>
      </p:sp>
    </p:spTree>
    <p:extLst>
      <p:ext uri="{BB962C8B-B14F-4D97-AF65-F5344CB8AC3E}">
        <p14:creationId xmlns:p14="http://schemas.microsoft.com/office/powerpoint/2010/main" val="3591621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5400" y="25573"/>
            <a:ext cx="9080500" cy="6427763"/>
          </a:xfrm>
        </p:spPr>
        <p:txBody>
          <a:bodyPr/>
          <a:lstStyle/>
          <a:p>
            <a:pPr lvl="1">
              <a:lnSpc>
                <a:spcPct val="98000"/>
              </a:lnSpc>
            </a:pPr>
            <a:r>
              <a:rPr lang="en-US" dirty="0">
                <a:sym typeface="Symbol" panose="05050102010706020507" pitchFamily="18" charset="2"/>
              </a:rPr>
              <a:t>In a meta-analysis, effects are weighted by the inverse of the square of the standard error (SE) of each effect.</a:t>
            </a:r>
          </a:p>
          <a:p>
            <a:pPr lvl="1">
              <a:lnSpc>
                <a:spcPct val="98000"/>
              </a:lnSpc>
            </a:pPr>
            <a:r>
              <a:rPr lang="en-US" dirty="0">
                <a:sym typeface="Symbol" panose="05050102010706020507" pitchFamily="18" charset="2"/>
              </a:rPr>
              <a:t>Expressing the raw SE as a factor and then log-transforming it results in larger effects getting less weight, when sample sizes are small, so the meta-analyzed mean effect is underestimated.</a:t>
            </a:r>
          </a:p>
          <a:p>
            <a:pPr lvl="1">
              <a:lnSpc>
                <a:spcPct val="98000"/>
              </a:lnSpc>
            </a:pPr>
            <a:r>
              <a:rPr lang="en-US" dirty="0">
                <a:sym typeface="Symbol" panose="05050102010706020507" pitchFamily="18" charset="2"/>
              </a:rPr>
              <a:t>During this study, we devised simulations of meta-analyses of differences and changes in mean effects to investigate this bias.</a:t>
            </a:r>
          </a:p>
          <a:p>
            <a:pPr lvl="1">
              <a:lnSpc>
                <a:spcPct val="98000"/>
              </a:lnSpc>
            </a:pPr>
            <a:r>
              <a:rPr lang="en-US" dirty="0">
                <a:sym typeface="Symbol" panose="05050102010706020507" pitchFamily="18" charset="2"/>
              </a:rPr>
              <a:t>We discovered that there is negligible bias in the mean effect and in the heterogeneity in a range of simulated meta-analyses normally encountered in biomedical settings, when the t statistic (or p value) for the raw effect is used to calculate the SE for the log-transformed factor effect.</a:t>
            </a:r>
          </a:p>
          <a:p>
            <a:pPr>
              <a:lnSpc>
                <a:spcPct val="98000"/>
              </a:lnSpc>
            </a:pPr>
            <a:r>
              <a:rPr lang="en-US" dirty="0">
                <a:sym typeface="Symbol" panose="05050102010706020507" pitchFamily="18" charset="2"/>
              </a:rPr>
              <a:t>The log-transformed meta-analyzed mean and heterogeneity need to be assessed inferentially for their magnitudes using the smallest important and other magnitude thresholds expressed as log-transformed factor effects.</a:t>
            </a:r>
          </a:p>
          <a:p>
            <a:pPr lvl="1">
              <a:lnSpc>
                <a:spcPct val="98000"/>
              </a:lnSpc>
            </a:pPr>
            <a:r>
              <a:rPr lang="en-US" dirty="0">
                <a:sym typeface="Symbol" panose="05050102010706020507" pitchFamily="18" charset="2"/>
              </a:rPr>
              <a:t>But some measures don't have clinically or practically relevant thresholds. </a:t>
            </a:r>
          </a:p>
          <a:p>
            <a:pPr lvl="2">
              <a:lnSpc>
                <a:spcPct val="98000"/>
              </a:lnSpc>
            </a:pPr>
            <a:r>
              <a:rPr lang="en-US" dirty="0">
                <a:sym typeface="Symbol" panose="05050102010706020507" pitchFamily="18" charset="2"/>
              </a:rPr>
              <a:t>Example: team-sport fitness tests or match-performance indicators.</a:t>
            </a:r>
          </a:p>
          <a:p>
            <a:pPr lvl="1">
              <a:lnSpc>
                <a:spcPct val="98000"/>
              </a:lnSpc>
            </a:pPr>
            <a:r>
              <a:rPr lang="en-US" dirty="0">
                <a:sym typeface="Symbol" panose="05050102010706020507" pitchFamily="18" charset="2"/>
              </a:rPr>
              <a:t>For such measures, use standardization </a:t>
            </a:r>
            <a:r>
              <a:rPr lang="en-US" i="1" dirty="0">
                <a:sym typeface="Symbol" panose="05050102010706020507" pitchFamily="18" charset="2"/>
              </a:rPr>
              <a:t>after</a:t>
            </a:r>
            <a:r>
              <a:rPr lang="en-US" dirty="0">
                <a:sym typeface="Symbol" panose="05050102010706020507" pitchFamily="18" charset="2"/>
              </a:rPr>
              <a:t> meta-analysis…</a:t>
            </a:r>
          </a:p>
        </p:txBody>
      </p:sp>
    </p:spTree>
    <p:extLst>
      <p:ext uri="{BB962C8B-B14F-4D97-AF65-F5344CB8AC3E}">
        <p14:creationId xmlns:p14="http://schemas.microsoft.com/office/powerpoint/2010/main" val="4259055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5400" y="25573"/>
            <a:ext cx="9080500" cy="6499771"/>
          </a:xfrm>
        </p:spPr>
        <p:txBody>
          <a:bodyPr/>
          <a:lstStyle/>
          <a:p>
            <a:pPr lvl="1">
              <a:lnSpc>
                <a:spcPct val="99000"/>
              </a:lnSpc>
            </a:pPr>
            <a:r>
              <a:rPr lang="en-US" dirty="0">
                <a:sym typeface="Symbol" panose="05050102010706020507" pitchFamily="18" charset="2"/>
              </a:rPr>
              <a:t>Calculate the between-subject SD as a factor (1 + </a:t>
            </a:r>
            <a:r>
              <a:rPr lang="en-US" dirty="0" err="1">
                <a:sym typeface="Symbol" panose="05050102010706020507" pitchFamily="18" charset="2"/>
              </a:rPr>
              <a:t>RawSDRawMean</a:t>
            </a:r>
            <a:r>
              <a:rPr lang="en-US" dirty="0">
                <a:sym typeface="Symbol" panose="05050102010706020507" pitchFamily="18" charset="2"/>
              </a:rPr>
              <a:t>), then use its log-transformed value to do the standardizing of the log-transformed effect and heterogeneity.</a:t>
            </a:r>
          </a:p>
          <a:p>
            <a:pPr lvl="1">
              <a:lnSpc>
                <a:spcPct val="99000"/>
              </a:lnSpc>
            </a:pPr>
            <a:r>
              <a:rPr lang="en-US" dirty="0">
                <a:sym typeface="Symbol" panose="05050102010706020507" pitchFamily="18" charset="2"/>
              </a:rPr>
              <a:t>When different studies have different reference or pre-intervention means and SDs, standardize with chosen studies (pooling those that are similar).</a:t>
            </a:r>
          </a:p>
          <a:p>
            <a:pPr lvl="2">
              <a:lnSpc>
                <a:spcPct val="99000"/>
              </a:lnSpc>
            </a:pPr>
            <a:r>
              <a:rPr lang="en-US" dirty="0">
                <a:sym typeface="Symbol" panose="05050102010706020507" pitchFamily="18" charset="2"/>
              </a:rPr>
              <a:t>Or use means and SDs provided by large-sample studies outside the meta-analysis.</a:t>
            </a:r>
          </a:p>
          <a:p>
            <a:pPr lvl="2">
              <a:lnSpc>
                <a:spcPct val="99000"/>
              </a:lnSpc>
            </a:pPr>
            <a:r>
              <a:rPr lang="en-US" dirty="0">
                <a:sym typeface="Symbol" panose="05050102010706020507" pitchFamily="18" charset="2"/>
              </a:rPr>
              <a:t>The effect could be trivial in a population with a large SD and substantial in a population with a small SD. </a:t>
            </a:r>
          </a:p>
          <a:p>
            <a:pPr lvl="1">
              <a:lnSpc>
                <a:spcPct val="99000"/>
              </a:lnSpc>
            </a:pPr>
            <a:r>
              <a:rPr lang="en-US" dirty="0">
                <a:sym typeface="Symbol" panose="05050102010706020507" pitchFamily="18" charset="2"/>
              </a:rPr>
              <a:t>But again, there is a bias problem…</a:t>
            </a:r>
          </a:p>
          <a:p>
            <a:pPr lvl="2">
              <a:lnSpc>
                <a:spcPct val="99000"/>
              </a:lnSpc>
            </a:pPr>
            <a:r>
              <a:rPr lang="en-US" dirty="0">
                <a:sym typeface="Symbol" panose="05050102010706020507" pitchFamily="18" charset="2"/>
              </a:rPr>
              <a:t>The log-transformed factor SD </a:t>
            </a:r>
            <a:r>
              <a:rPr lang="en-US" i="1" dirty="0">
                <a:sym typeface="Symbol" panose="05050102010706020507" pitchFamily="18" charset="2"/>
              </a:rPr>
              <a:t>under-</a:t>
            </a:r>
            <a:r>
              <a:rPr lang="en-US" dirty="0">
                <a:sym typeface="Symbol" panose="05050102010706020507" pitchFamily="18" charset="2"/>
              </a:rPr>
              <a:t>estimates the true log-transformed factor SD, so the resulting SMD is </a:t>
            </a:r>
            <a:r>
              <a:rPr lang="en-US" i="1" dirty="0">
                <a:sym typeface="Symbol" panose="05050102010706020507" pitchFamily="18" charset="2"/>
              </a:rPr>
              <a:t>over-</a:t>
            </a:r>
            <a:r>
              <a:rPr lang="en-US" dirty="0">
                <a:sym typeface="Symbol" panose="05050102010706020507" pitchFamily="18" charset="2"/>
              </a:rPr>
              <a:t>estimated.</a:t>
            </a:r>
          </a:p>
          <a:p>
            <a:pPr lvl="2">
              <a:lnSpc>
                <a:spcPct val="99000"/>
              </a:lnSpc>
            </a:pPr>
            <a:r>
              <a:rPr lang="en-US" dirty="0">
                <a:sym typeface="Symbol" panose="05050102010706020507" pitchFamily="18" charset="2"/>
              </a:rPr>
              <a:t>We did not know how to derive a correction factor analytically, so we did simulations to derive it empirically.</a:t>
            </a:r>
          </a:p>
          <a:p>
            <a:pPr lvl="2">
              <a:lnSpc>
                <a:spcPct val="99000"/>
              </a:lnSpc>
            </a:pPr>
            <a:r>
              <a:rPr lang="en-US" dirty="0">
                <a:sym typeface="Symbol" panose="05050102010706020507" pitchFamily="18" charset="2"/>
              </a:rPr>
              <a:t>The correction factor depends on the magnitude of </a:t>
            </a:r>
            <a:r>
              <a:rPr lang="en-US" dirty="0" err="1">
                <a:sym typeface="Symbol" panose="05050102010706020507" pitchFamily="18" charset="2"/>
              </a:rPr>
              <a:t>RawSDRawMean</a:t>
            </a:r>
            <a:r>
              <a:rPr lang="en-US" dirty="0">
                <a:sym typeface="Symbol" panose="05050102010706020507" pitchFamily="18" charset="2"/>
              </a:rPr>
              <a:t> and the sample size.</a:t>
            </a:r>
          </a:p>
          <a:p>
            <a:pPr lvl="2">
              <a:lnSpc>
                <a:spcPct val="99000"/>
              </a:lnSpc>
            </a:pPr>
            <a:r>
              <a:rPr lang="en-US" dirty="0">
                <a:sym typeface="Symbol" panose="05050102010706020507" pitchFamily="18" charset="2"/>
              </a:rPr>
              <a:t>A cubic function predicts the correction factor almost perfectly.</a:t>
            </a:r>
          </a:p>
        </p:txBody>
      </p:sp>
    </p:spTree>
    <p:extLst>
      <p:ext uri="{BB962C8B-B14F-4D97-AF65-F5344CB8AC3E}">
        <p14:creationId xmlns:p14="http://schemas.microsoft.com/office/powerpoint/2010/main" val="2029133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2532" y="25574"/>
            <a:ext cx="9080500" cy="5707682"/>
          </a:xfrm>
        </p:spPr>
        <p:txBody>
          <a:bodyPr/>
          <a:lstStyle/>
          <a:p>
            <a:pPr marL="0" indent="0">
              <a:lnSpc>
                <a:spcPct val="98000"/>
              </a:lnSpc>
              <a:buNone/>
            </a:pPr>
            <a:r>
              <a:rPr lang="en-US" b="1" dirty="0">
                <a:solidFill>
                  <a:srgbClr val="3333CC"/>
                </a:solidFill>
              </a:rPr>
              <a:t>Meta-analyze mean effects of psychometrics rescaled 0-100</a:t>
            </a:r>
          </a:p>
          <a:p>
            <a:pPr>
              <a:lnSpc>
                <a:spcPct val="98000"/>
              </a:lnSpc>
            </a:pPr>
            <a:r>
              <a:rPr lang="en-US" dirty="0"/>
              <a:t>For psychometric dependent variables representing perceptions, attitudes or behaviors assessed with different Likert or visual-analog scales, rescaling each to a range of 0-100 is appropriate.</a:t>
            </a:r>
          </a:p>
          <a:p>
            <a:pPr lvl="1">
              <a:lnSpc>
                <a:spcPct val="98000"/>
              </a:lnSpc>
            </a:pPr>
            <a:r>
              <a:rPr lang="en-US" dirty="0"/>
              <a:t>The common metric is then percent of maximum possible range.</a:t>
            </a:r>
          </a:p>
          <a:p>
            <a:pPr lvl="1">
              <a:lnSpc>
                <a:spcPct val="98000"/>
              </a:lnSpc>
            </a:pPr>
            <a:r>
              <a:rPr lang="en-US" dirty="0"/>
              <a:t>In the absence of clinically relevant magnitude thresholds, </a:t>
            </a:r>
            <a:br>
              <a:rPr lang="en-US" dirty="0"/>
            </a:br>
            <a:r>
              <a:rPr lang="en-US" dirty="0"/>
              <a:t>±10, ±30, ±50, ±70 and ±90 percent of the range seem reasonable as thresholds for small, moderate, large, very large, and extremely large.</a:t>
            </a:r>
          </a:p>
          <a:p>
            <a:pPr>
              <a:lnSpc>
                <a:spcPct val="98000"/>
              </a:lnSpc>
            </a:pPr>
            <a:r>
              <a:rPr lang="en-US" dirty="0"/>
              <a:t>But these thresholds may be too large for psychometrics derived by combining an inventory of multiple correlated Likert items and rescaling. </a:t>
            </a:r>
            <a:endParaRPr lang="en-US" dirty="0">
              <a:sym typeface="Symbol" panose="05050102010706020507" pitchFamily="18" charset="2"/>
            </a:endParaRPr>
          </a:p>
          <a:p>
            <a:pPr lvl="1">
              <a:lnSpc>
                <a:spcPct val="98000"/>
              </a:lnSpc>
            </a:pPr>
            <a:r>
              <a:rPr lang="en-US" dirty="0">
                <a:sym typeface="Symbol" panose="05050102010706020507" pitchFamily="18" charset="2"/>
              </a:rPr>
              <a:t>So, standardization </a:t>
            </a:r>
            <a:r>
              <a:rPr lang="en-US" i="1" dirty="0">
                <a:sym typeface="Symbol" panose="05050102010706020507" pitchFamily="18" charset="2"/>
              </a:rPr>
              <a:t>after</a:t>
            </a:r>
            <a:r>
              <a:rPr lang="en-US" dirty="0">
                <a:sym typeface="Symbol" panose="05050102010706020507" pitchFamily="18" charset="2"/>
              </a:rPr>
              <a:t> meta-analysis is the only option for psychometrics that have social relevance, but are not known to be related to health, wealth or performance.</a:t>
            </a:r>
          </a:p>
          <a:p>
            <a:pPr lvl="2">
              <a:lnSpc>
                <a:spcPct val="98000"/>
              </a:lnSpc>
            </a:pPr>
            <a:r>
              <a:rPr lang="en-US" dirty="0">
                <a:sym typeface="Symbol" panose="05050102010706020507" pitchFamily="18" charset="2"/>
              </a:rPr>
              <a:t>Example: some of the Big 5 dimensions of personality. </a:t>
            </a:r>
          </a:p>
          <a:p>
            <a:pPr marL="685800" lvl="2" indent="0">
              <a:lnSpc>
                <a:spcPct val="98000"/>
              </a:lnSpc>
              <a:buNone/>
            </a:pPr>
            <a:r>
              <a:rPr lang="en-US" dirty="0">
                <a:sym typeface="Symbol" panose="05050102010706020507" pitchFamily="18" charset="2"/>
              </a:rPr>
              <a:t>	Someone I know is 2SD below the mean of agreeableness!</a:t>
            </a:r>
          </a:p>
        </p:txBody>
      </p:sp>
    </p:spTree>
    <p:extLst>
      <p:ext uri="{BB962C8B-B14F-4D97-AF65-F5344CB8AC3E}">
        <p14:creationId xmlns:p14="http://schemas.microsoft.com/office/powerpoint/2010/main" val="24345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2225" y="25572"/>
            <a:ext cx="9080500" cy="6499772"/>
          </a:xfrm>
        </p:spPr>
        <p:txBody>
          <a:bodyPr/>
          <a:lstStyle/>
          <a:p>
            <a:pPr lvl="1">
              <a:lnSpc>
                <a:spcPct val="99000"/>
              </a:lnSpc>
            </a:pPr>
            <a:r>
              <a:rPr lang="en-US" dirty="0">
                <a:sym typeface="Symbol" panose="05050102010706020507" pitchFamily="18" charset="2"/>
              </a:rPr>
              <a:t>Again, you standardize the meta-analyzed mean and heterogeneity with the rescaled reference or pre-intervention SD of chosen studies and/or studies external to the meta-analysis.</a:t>
            </a:r>
          </a:p>
          <a:p>
            <a:pPr lvl="2">
              <a:lnSpc>
                <a:spcPct val="99000"/>
              </a:lnSpc>
            </a:pPr>
            <a:r>
              <a:rPr lang="en-US" dirty="0"/>
              <a:t>But this SD consists of the true SD of the underlying construct plus the standard error of the mean of the items in the construct. </a:t>
            </a:r>
          </a:p>
          <a:p>
            <a:pPr lvl="2">
              <a:lnSpc>
                <a:spcPct val="99000"/>
              </a:lnSpc>
            </a:pPr>
            <a:r>
              <a:rPr lang="en-US" dirty="0"/>
              <a:t>This error should be removed by multiplying the observed SD by the square root of Cronbach's alpha, since Cronbach's alpha is defined as the true variance divided by the observed variance. </a:t>
            </a:r>
          </a:p>
          <a:p>
            <a:pPr lvl="2">
              <a:lnSpc>
                <a:spcPct val="99000"/>
              </a:lnSpc>
            </a:pPr>
            <a:r>
              <a:rPr lang="en-US" dirty="0"/>
              <a:t>Other things being equal, instruments with different numbers of items should then have similar SDs, and similar SDs can be pooled.</a:t>
            </a:r>
          </a:p>
          <a:p>
            <a:pPr lvl="1">
              <a:lnSpc>
                <a:spcPct val="99000"/>
              </a:lnSpc>
            </a:pPr>
            <a:r>
              <a:rPr lang="en-US" dirty="0"/>
              <a:t>But beware: when the mean of a Likert-based measure is close to the minimum or maximum possible value relative to the SD (e.g., on the 0-100 scale, mean = 15, SD = 10), the scores are obviously non-normal, so interpretation of the SMD is problematic.</a:t>
            </a:r>
          </a:p>
          <a:p>
            <a:pPr marL="0" indent="0">
              <a:lnSpc>
                <a:spcPct val="96000"/>
              </a:lnSpc>
              <a:buNone/>
            </a:pPr>
            <a:r>
              <a:rPr lang="en-US" b="1" dirty="0">
                <a:solidFill>
                  <a:srgbClr val="3333CC"/>
                </a:solidFill>
              </a:rPr>
              <a:t>Meta-analyze effects rescaled with minimum important differences</a:t>
            </a:r>
          </a:p>
          <a:p>
            <a:pPr>
              <a:lnSpc>
                <a:spcPct val="96000"/>
              </a:lnSpc>
            </a:pPr>
            <a:r>
              <a:rPr lang="en-US" dirty="0"/>
              <a:t>SMDs can be avoided by dividing mean effects by the minimum important difference rather than by an SD, then meta-analyzing.</a:t>
            </a:r>
          </a:p>
          <a:p>
            <a:pPr lvl="1">
              <a:lnSpc>
                <a:spcPct val="99000"/>
              </a:lnSpc>
            </a:pPr>
            <a:endParaRPr lang="en-US" dirty="0">
              <a:sym typeface="Symbol" panose="05050102010706020507" pitchFamily="18" charset="2"/>
            </a:endParaRPr>
          </a:p>
        </p:txBody>
      </p:sp>
    </p:spTree>
    <p:extLst>
      <p:ext uri="{BB962C8B-B14F-4D97-AF65-F5344CB8AC3E}">
        <p14:creationId xmlns:p14="http://schemas.microsoft.com/office/powerpoint/2010/main" val="2079023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9160" y="15128"/>
            <a:ext cx="9044098" cy="577676"/>
          </a:xfrm>
        </p:spPr>
        <p:txBody>
          <a:bodyPr/>
          <a:lstStyle/>
          <a:p>
            <a:r>
              <a:rPr lang="en-US" dirty="0"/>
              <a:t>Summary/Abstract</a:t>
            </a:r>
          </a:p>
        </p:txBody>
      </p:sp>
      <p:sp>
        <p:nvSpPr>
          <p:cNvPr id="5123" name="Rectangle 3"/>
          <p:cNvSpPr>
            <a:spLocks noGrp="1" noChangeArrowheads="1"/>
          </p:cNvSpPr>
          <p:nvPr>
            <p:ph type="body" idx="1"/>
          </p:nvPr>
        </p:nvSpPr>
        <p:spPr>
          <a:xfrm>
            <a:off x="50800" y="578492"/>
            <a:ext cx="9042400" cy="6245096"/>
          </a:xfrm>
        </p:spPr>
        <p:txBody>
          <a:bodyPr/>
          <a:lstStyle/>
          <a:p>
            <a:pPr>
              <a:lnSpc>
                <a:spcPct val="92000"/>
              </a:lnSpc>
            </a:pPr>
            <a:r>
              <a:rPr lang="en-US" sz="2400" dirty="0"/>
              <a:t>In a meta-analysis, disparate effects from different studies are expressed in the same units and scaling to allow combining them into estimates of the average effect, the heterogeneity, and their uncertainties.</a:t>
            </a:r>
          </a:p>
          <a:p>
            <a:pPr>
              <a:lnSpc>
                <a:spcPct val="92000"/>
              </a:lnSpc>
            </a:pPr>
            <a:r>
              <a:rPr lang="en-US" sz="2400" dirty="0"/>
              <a:t>When the effects are differences or changes in the mean of a continuous measure, meta-analysts often use standardization to combine disparate effects as standardized mean differences (SMDs).</a:t>
            </a:r>
          </a:p>
          <a:p>
            <a:pPr lvl="1">
              <a:lnSpc>
                <a:spcPct val="92000"/>
              </a:lnSpc>
            </a:pPr>
            <a:r>
              <a:rPr lang="en-US" sz="2300" dirty="0"/>
              <a:t>An SMD is properly calculated as the difference in means divided by a between-subject reference or pre-intervention standard deviation (SD).</a:t>
            </a:r>
          </a:p>
          <a:p>
            <a:pPr lvl="1">
              <a:lnSpc>
                <a:spcPct val="92000"/>
              </a:lnSpc>
            </a:pPr>
            <a:r>
              <a:rPr lang="en-US" sz="2300" dirty="0"/>
              <a:t>When combining mean effects from controlled trials and crossovers, most meta-analysts divide instead by other SDs, especially SDs of change scores, resulting in biased SMDs without a clinical or practical interpretation.</a:t>
            </a:r>
          </a:p>
          <a:p>
            <a:pPr lvl="1">
              <a:lnSpc>
                <a:spcPct val="92000"/>
              </a:lnSpc>
            </a:pPr>
            <a:r>
              <a:rPr lang="en-US" dirty="0"/>
              <a:t>Whichever SD you use, it adds non-biological heterogeneity to the SMD.</a:t>
            </a:r>
          </a:p>
          <a:p>
            <a:pPr>
              <a:lnSpc>
                <a:spcPct val="92000"/>
              </a:lnSpc>
            </a:pPr>
            <a:r>
              <a:rPr lang="en-US" sz="2400" dirty="0"/>
              <a:t>There are better ways to combine disparate mean effects for meta-analysis:</a:t>
            </a:r>
          </a:p>
          <a:p>
            <a:pPr lvl="1">
              <a:lnSpc>
                <a:spcPct val="92000"/>
              </a:lnSpc>
            </a:pPr>
            <a:r>
              <a:rPr lang="en-US" sz="2300" dirty="0"/>
              <a:t>express as percent or factor effects and combine via log transformation;</a:t>
            </a:r>
          </a:p>
          <a:p>
            <a:pPr lvl="1">
              <a:lnSpc>
                <a:spcPct val="92000"/>
              </a:lnSpc>
            </a:pPr>
            <a:r>
              <a:rPr lang="en-US" sz="2300" dirty="0"/>
              <a:t>combine psychometrics by rescaling to percent of maximum range;</a:t>
            </a:r>
          </a:p>
          <a:p>
            <a:pPr lvl="1">
              <a:lnSpc>
                <a:spcPct val="92000"/>
              </a:lnSpc>
            </a:pPr>
            <a:r>
              <a:rPr lang="en-US" sz="2300" dirty="0"/>
              <a:t>combine effects divided by their minimum important differences (MIDs).</a:t>
            </a:r>
          </a:p>
          <a:p>
            <a:pPr>
              <a:lnSpc>
                <a:spcPct val="92000"/>
              </a:lnSpc>
            </a:pPr>
            <a:r>
              <a:rPr lang="en-US" sz="2300" dirty="0"/>
              <a:t>In the absence of MIDs, assess the magnitudes of a mean effect in different settings by calculating SMDs with the SDs in those settings </a:t>
            </a:r>
            <a:r>
              <a:rPr lang="en-US" sz="2300" i="1" dirty="0"/>
              <a:t>after</a:t>
            </a:r>
            <a:r>
              <a:rPr lang="en-US" sz="2300" dirty="0"/>
              <a:t> meta-analysis.</a:t>
            </a:r>
          </a:p>
        </p:txBody>
      </p:sp>
    </p:spTree>
    <p:extLst>
      <p:ext uri="{BB962C8B-B14F-4D97-AF65-F5344CB8AC3E}">
        <p14:creationId xmlns:p14="http://schemas.microsoft.com/office/powerpoint/2010/main" val="3725830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2700" y="6523"/>
            <a:ext cx="9080500" cy="6832427"/>
          </a:xfrm>
        </p:spPr>
        <p:txBody>
          <a:bodyPr/>
          <a:lstStyle/>
          <a:p>
            <a:pPr>
              <a:lnSpc>
                <a:spcPct val="93000"/>
              </a:lnSpc>
            </a:pPr>
            <a:r>
              <a:rPr lang="en-US" dirty="0"/>
              <a:t>This approach has been suggested for psychometrics that combine questionnaires and physical tests (e.g., some measures of quality of life).</a:t>
            </a:r>
          </a:p>
          <a:p>
            <a:pPr lvl="1">
              <a:lnSpc>
                <a:spcPct val="93000"/>
              </a:lnSpc>
            </a:pPr>
            <a:r>
              <a:rPr lang="en-US" dirty="0"/>
              <a:t>For each such measure, clinicians often have an agreed minimum important difference.</a:t>
            </a:r>
          </a:p>
          <a:p>
            <a:pPr lvl="1">
              <a:lnSpc>
                <a:spcPct val="93000"/>
              </a:lnSpc>
            </a:pPr>
            <a:r>
              <a:rPr lang="en-US" dirty="0"/>
              <a:t>A value of 1.0 for the meta-analyzed rescaled effect of represents the threshold for clinical importance.</a:t>
            </a:r>
          </a:p>
          <a:p>
            <a:pPr lvl="1">
              <a:lnSpc>
                <a:spcPct val="93000"/>
              </a:lnSpc>
            </a:pPr>
            <a:r>
              <a:rPr lang="en-US" dirty="0"/>
              <a:t>We suggest thresholds for the rescaled effect of 3.0, 6.0, 10 and 20 for moderate, large, very large and extremely large, reflecting the spacing of the thresholds for standardized effects.</a:t>
            </a:r>
          </a:p>
          <a:p>
            <a:pPr lvl="1">
              <a:lnSpc>
                <a:spcPct val="93000"/>
              </a:lnSpc>
            </a:pPr>
            <a:r>
              <a:rPr lang="en-US" dirty="0"/>
              <a:t>It solves all the problems of standardization for mean effects. </a:t>
            </a:r>
          </a:p>
          <a:p>
            <a:pPr lvl="1">
              <a:lnSpc>
                <a:spcPct val="93000"/>
              </a:lnSpc>
            </a:pPr>
            <a:r>
              <a:rPr lang="en-US" dirty="0"/>
              <a:t>And it's an option for combining </a:t>
            </a:r>
            <a:r>
              <a:rPr lang="en-US" i="1" dirty="0"/>
              <a:t>any</a:t>
            </a:r>
            <a:r>
              <a:rPr lang="en-US" dirty="0"/>
              <a:t> effects, including count, proportion and hazard ratios.</a:t>
            </a:r>
          </a:p>
          <a:p>
            <a:pPr lvl="2">
              <a:lnSpc>
                <a:spcPct val="93000"/>
              </a:lnSpc>
            </a:pPr>
            <a:r>
              <a:rPr lang="en-US" dirty="0"/>
              <a:t>But always meta-analyze these via log transformation, then assess magnitudes with minimum important differences in different settings.</a:t>
            </a:r>
          </a:p>
          <a:p>
            <a:pPr lvl="1">
              <a:lnSpc>
                <a:spcPct val="93000"/>
              </a:lnSpc>
            </a:pPr>
            <a:r>
              <a:rPr lang="en-US" dirty="0"/>
              <a:t>It was not used in any of the meta-analyses we reviewed.</a:t>
            </a:r>
          </a:p>
          <a:p>
            <a:pPr lvl="1">
              <a:lnSpc>
                <a:spcPct val="93000"/>
              </a:lnSpc>
            </a:pPr>
            <a:r>
              <a:rPr lang="en-US" dirty="0"/>
              <a:t>And in the absence of minimum important differences, you have to use standardization </a:t>
            </a:r>
            <a:r>
              <a:rPr lang="en-US" i="1" dirty="0"/>
              <a:t>after</a:t>
            </a:r>
            <a:r>
              <a:rPr lang="en-US" dirty="0"/>
              <a:t> meta-analysis to assess the magnitudes of a mean effect in different settings.</a:t>
            </a:r>
          </a:p>
          <a:p>
            <a:pPr lvl="2">
              <a:lnSpc>
                <a:spcPct val="93000"/>
              </a:lnSpc>
            </a:pPr>
            <a:r>
              <a:rPr lang="en-US" dirty="0"/>
              <a:t>Calculate the SMDs with the between-subject SDs in those settings.</a:t>
            </a:r>
          </a:p>
          <a:p>
            <a:pPr lvl="1">
              <a:lnSpc>
                <a:spcPct val="93000"/>
              </a:lnSpc>
            </a:pPr>
            <a:endParaRPr lang="en-US" dirty="0"/>
          </a:p>
        </p:txBody>
      </p:sp>
    </p:spTree>
    <p:extLst>
      <p:ext uri="{BB962C8B-B14F-4D97-AF65-F5344CB8AC3E}">
        <p14:creationId xmlns:p14="http://schemas.microsoft.com/office/powerpoint/2010/main" val="1307320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404" y="-4493"/>
            <a:ext cx="9107610" cy="577676"/>
          </a:xfrm>
        </p:spPr>
        <p:txBody>
          <a:bodyPr/>
          <a:lstStyle/>
          <a:p>
            <a:r>
              <a:rPr lang="en-US" dirty="0"/>
              <a:t>Recommendations</a:t>
            </a:r>
          </a:p>
        </p:txBody>
      </p:sp>
      <p:sp>
        <p:nvSpPr>
          <p:cNvPr id="5123" name="Rectangle 3"/>
          <p:cNvSpPr>
            <a:spLocks noGrp="1" noChangeArrowheads="1"/>
          </p:cNvSpPr>
          <p:nvPr>
            <p:ph type="body" idx="1"/>
          </p:nvPr>
        </p:nvSpPr>
        <p:spPr>
          <a:xfrm>
            <a:off x="19050" y="536836"/>
            <a:ext cx="9105900" cy="6259537"/>
          </a:xfrm>
        </p:spPr>
        <p:txBody>
          <a:bodyPr/>
          <a:lstStyle/>
          <a:p>
            <a:pPr>
              <a:lnSpc>
                <a:spcPct val="93000"/>
              </a:lnSpc>
            </a:pPr>
            <a:r>
              <a:rPr lang="en-US" b="1" dirty="0"/>
              <a:t>Meta-analysts</a:t>
            </a:r>
            <a:r>
              <a:rPr lang="en-US" dirty="0"/>
              <a:t>: use standardization as a last resort to combine mean effects.</a:t>
            </a:r>
          </a:p>
          <a:p>
            <a:pPr lvl="1">
              <a:lnSpc>
                <a:spcPct val="93000"/>
              </a:lnSpc>
            </a:pPr>
            <a:r>
              <a:rPr lang="en-US" dirty="0"/>
              <a:t>Instead, log-transform factor effects (always).</a:t>
            </a:r>
          </a:p>
          <a:p>
            <a:pPr lvl="1">
              <a:lnSpc>
                <a:spcPct val="93000"/>
              </a:lnSpc>
            </a:pPr>
            <a:r>
              <a:rPr lang="en-US" dirty="0"/>
              <a:t>Rescale psychometrics 0-100 (almost always).</a:t>
            </a:r>
          </a:p>
          <a:p>
            <a:pPr lvl="1">
              <a:lnSpc>
                <a:spcPct val="93000"/>
              </a:lnSpc>
            </a:pPr>
            <a:r>
              <a:rPr lang="en-US" dirty="0"/>
              <a:t>Rescale with minimum important differences (rarely).</a:t>
            </a:r>
          </a:p>
          <a:p>
            <a:pPr lvl="1">
              <a:lnSpc>
                <a:spcPct val="93000"/>
              </a:lnSpc>
            </a:pPr>
            <a:r>
              <a:rPr lang="en-US" dirty="0"/>
              <a:t>In their absence, standardize </a:t>
            </a:r>
            <a:r>
              <a:rPr lang="en-US" i="1" dirty="0"/>
              <a:t>after</a:t>
            </a:r>
            <a:r>
              <a:rPr lang="en-US" dirty="0"/>
              <a:t> meta-analysis to assess magnitude.</a:t>
            </a:r>
          </a:p>
          <a:p>
            <a:pPr>
              <a:lnSpc>
                <a:spcPct val="93000"/>
              </a:lnSpc>
            </a:pPr>
            <a:r>
              <a:rPr lang="en-US" b="1" dirty="0"/>
              <a:t>Creators of meta-analysis packages</a:t>
            </a:r>
            <a:r>
              <a:rPr lang="en-US" dirty="0"/>
              <a:t>: you are partly responsible for the use of wrong SDs in meta-analyses of standardized mean effects. You should…</a:t>
            </a:r>
          </a:p>
          <a:p>
            <a:pPr lvl="1">
              <a:lnSpc>
                <a:spcPct val="93000"/>
              </a:lnSpc>
            </a:pPr>
            <a:r>
              <a:rPr lang="en-US" dirty="0"/>
              <a:t>remove the options for using change-score and post-intervention SDs;</a:t>
            </a:r>
          </a:p>
          <a:p>
            <a:pPr lvl="1">
              <a:lnSpc>
                <a:spcPct val="93000"/>
              </a:lnSpc>
            </a:pPr>
            <a:r>
              <a:rPr lang="en-US" dirty="0"/>
              <a:t>provide or implement a correct formula for SEs with pre-intervention SDs; </a:t>
            </a:r>
          </a:p>
          <a:p>
            <a:pPr lvl="1">
              <a:lnSpc>
                <a:spcPct val="93000"/>
              </a:lnSpc>
            </a:pPr>
            <a:r>
              <a:rPr lang="en-US" dirty="0"/>
              <a:t>and strongly advise use of approaches other than standardization.</a:t>
            </a:r>
          </a:p>
          <a:p>
            <a:pPr>
              <a:lnSpc>
                <a:spcPct val="93000"/>
              </a:lnSpc>
            </a:pPr>
            <a:r>
              <a:rPr lang="en-US" b="1" dirty="0"/>
              <a:t>Reviewers</a:t>
            </a:r>
            <a:r>
              <a:rPr lang="en-US" dirty="0"/>
              <a:t> of manuscripts reporting meta-analyzed SMDs: you should…</a:t>
            </a:r>
          </a:p>
          <a:p>
            <a:pPr lvl="1">
              <a:lnSpc>
                <a:spcPct val="93000"/>
              </a:lnSpc>
            </a:pPr>
            <a:r>
              <a:rPr lang="en-US" dirty="0"/>
              <a:t>insist on re-analysis, when the wrong SD has been used; </a:t>
            </a:r>
          </a:p>
          <a:p>
            <a:pPr lvl="1">
              <a:lnSpc>
                <a:spcPct val="93000"/>
              </a:lnSpc>
            </a:pPr>
            <a:r>
              <a:rPr lang="en-US" dirty="0"/>
              <a:t>and ensure authors provide adequate details about their methods.</a:t>
            </a:r>
          </a:p>
          <a:p>
            <a:pPr>
              <a:lnSpc>
                <a:spcPct val="93000"/>
              </a:lnSpc>
            </a:pPr>
            <a:r>
              <a:rPr lang="en-US" b="1" dirty="0"/>
              <a:t>Consumers</a:t>
            </a:r>
            <a:r>
              <a:rPr lang="en-US" dirty="0"/>
              <a:t> of a meta-analysis: if the authors used the wrong SDs…</a:t>
            </a:r>
          </a:p>
          <a:p>
            <a:pPr lvl="1">
              <a:lnSpc>
                <a:spcPct val="93000"/>
              </a:lnSpc>
            </a:pPr>
            <a:r>
              <a:rPr lang="en-US" dirty="0"/>
              <a:t>try to re-assess the magnitudes before </a:t>
            </a:r>
            <a:r>
              <a:rPr lang="en-US" i="1" dirty="0"/>
              <a:t>citing</a:t>
            </a:r>
            <a:r>
              <a:rPr lang="en-US" dirty="0"/>
              <a:t> the meta-analysis,</a:t>
            </a:r>
          </a:p>
          <a:p>
            <a:pPr lvl="1">
              <a:lnSpc>
                <a:spcPct val="93000"/>
              </a:lnSpc>
            </a:pPr>
            <a:r>
              <a:rPr lang="en-US" sz="2300" dirty="0"/>
              <a:t>and before </a:t>
            </a:r>
            <a:r>
              <a:rPr lang="en-US" sz="2300" i="1" dirty="0"/>
              <a:t>acting</a:t>
            </a:r>
            <a:r>
              <a:rPr lang="en-US" sz="2300" dirty="0"/>
              <a:t> on it, use the meta-analysis to identify studies relevant to your setting, then evaluate those studies yourself.</a:t>
            </a:r>
          </a:p>
        </p:txBody>
      </p:sp>
    </p:spTree>
    <p:extLst>
      <p:ext uri="{BB962C8B-B14F-4D97-AF65-F5344CB8AC3E}">
        <p14:creationId xmlns:p14="http://schemas.microsoft.com/office/powerpoint/2010/main" val="1789697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50800" y="535980"/>
            <a:ext cx="9042400" cy="6205388"/>
          </a:xfrm>
        </p:spPr>
        <p:txBody>
          <a:bodyPr/>
          <a:lstStyle/>
          <a:p>
            <a:pPr>
              <a:lnSpc>
                <a:spcPct val="96000"/>
              </a:lnSpc>
            </a:pPr>
            <a:r>
              <a:rPr lang="en-US" sz="2400" dirty="0"/>
              <a:t>Example: the effects of an intervention on time-trial time, distance, speed or power output in running, cycling and rowing tests ranging in duration from </a:t>
            </a:r>
            <a:br>
              <a:rPr lang="en-US" sz="2400" dirty="0"/>
            </a:br>
            <a:r>
              <a:rPr lang="en-US" sz="2400" dirty="0"/>
              <a:t>~1 min to ~1 h.</a:t>
            </a:r>
          </a:p>
          <a:p>
            <a:pPr lvl="1">
              <a:lnSpc>
                <a:spcPct val="96000"/>
              </a:lnSpc>
            </a:pPr>
            <a:r>
              <a:rPr lang="en-US" sz="2300" dirty="0"/>
              <a:t>You'd like to summarize the meta-analysis with a forest plot:</a:t>
            </a:r>
          </a:p>
          <a:p>
            <a:pPr lvl="1">
              <a:lnSpc>
                <a:spcPct val="96000"/>
              </a:lnSpc>
            </a:pPr>
            <a:endParaRPr lang="en-US" sz="2300" dirty="0"/>
          </a:p>
          <a:p>
            <a:pPr lvl="1">
              <a:lnSpc>
                <a:spcPct val="96000"/>
              </a:lnSpc>
            </a:pPr>
            <a:endParaRPr lang="en-US" sz="2300" dirty="0"/>
          </a:p>
          <a:p>
            <a:pPr lvl="1">
              <a:lnSpc>
                <a:spcPct val="96000"/>
              </a:lnSpc>
            </a:pPr>
            <a:endParaRPr lang="en-US" sz="2300" dirty="0"/>
          </a:p>
          <a:p>
            <a:pPr lvl="1">
              <a:lnSpc>
                <a:spcPct val="96000"/>
              </a:lnSpc>
            </a:pPr>
            <a:endParaRPr lang="en-US" sz="2300" dirty="0"/>
          </a:p>
          <a:p>
            <a:pPr lvl="1">
              <a:lnSpc>
                <a:spcPct val="96000"/>
              </a:lnSpc>
            </a:pPr>
            <a:endParaRPr lang="en-US" sz="2300" dirty="0"/>
          </a:p>
          <a:p>
            <a:pPr lvl="1">
              <a:lnSpc>
                <a:spcPct val="96000"/>
              </a:lnSpc>
            </a:pPr>
            <a:endParaRPr lang="en-US" sz="2300" dirty="0"/>
          </a:p>
          <a:p>
            <a:pPr lvl="1">
              <a:lnSpc>
                <a:spcPct val="96000"/>
              </a:lnSpc>
            </a:pPr>
            <a:endParaRPr lang="en-US" sz="2300" dirty="0"/>
          </a:p>
          <a:p>
            <a:pPr lvl="1">
              <a:lnSpc>
                <a:spcPct val="96000"/>
              </a:lnSpc>
            </a:pPr>
            <a:endParaRPr lang="en-US" sz="2300" dirty="0"/>
          </a:p>
          <a:p>
            <a:pPr lvl="1">
              <a:lnSpc>
                <a:spcPct val="96000"/>
              </a:lnSpc>
            </a:pPr>
            <a:endParaRPr lang="en-US" sz="2300" dirty="0"/>
          </a:p>
          <a:p>
            <a:pPr lvl="1">
              <a:lnSpc>
                <a:spcPct val="96000"/>
              </a:lnSpc>
            </a:pPr>
            <a:endParaRPr lang="en-US" sz="2300" dirty="0"/>
          </a:p>
          <a:p>
            <a:pPr lvl="1">
              <a:lnSpc>
                <a:spcPct val="96000"/>
              </a:lnSpc>
            </a:pPr>
            <a:r>
              <a:rPr lang="en-US" sz="2300" dirty="0"/>
              <a:t>The plot makes sense only if the effects all have the same units and scaling.</a:t>
            </a:r>
          </a:p>
          <a:p>
            <a:pPr lvl="2">
              <a:lnSpc>
                <a:spcPct val="96000"/>
              </a:lnSpc>
            </a:pPr>
            <a:r>
              <a:rPr lang="en-US" sz="2300" dirty="0"/>
              <a:t>But converting all effects to change in time (s), distance (m), speed (m/s) or power (W) doesn't work for different durations and/or exercise modes.</a:t>
            </a:r>
          </a:p>
        </p:txBody>
      </p:sp>
      <p:grpSp>
        <p:nvGrpSpPr>
          <p:cNvPr id="15" name="Group 14">
            <a:extLst>
              <a:ext uri="{FF2B5EF4-FFF2-40B4-BE49-F238E27FC236}">
                <a16:creationId xmlns:a16="http://schemas.microsoft.com/office/drawing/2014/main" id="{8196B895-89E4-5D86-0091-A2DCFF212A7E}"/>
              </a:ext>
            </a:extLst>
          </p:cNvPr>
          <p:cNvGrpSpPr/>
          <p:nvPr/>
        </p:nvGrpSpPr>
        <p:grpSpPr>
          <a:xfrm>
            <a:off x="1688362" y="2060848"/>
            <a:ext cx="4541518" cy="3473103"/>
            <a:chOff x="1688362" y="2132856"/>
            <a:chExt cx="4541518" cy="3473103"/>
          </a:xfrm>
        </p:grpSpPr>
        <p:grpSp>
          <p:nvGrpSpPr>
            <p:cNvPr id="5166" name="Group 5165">
              <a:extLst>
                <a:ext uri="{FF2B5EF4-FFF2-40B4-BE49-F238E27FC236}">
                  <a16:creationId xmlns:a16="http://schemas.microsoft.com/office/drawing/2014/main" id="{90CCDB2C-D1C5-E0E3-7402-E3FC4DD50D5F}"/>
                </a:ext>
              </a:extLst>
            </p:cNvPr>
            <p:cNvGrpSpPr/>
            <p:nvPr/>
          </p:nvGrpSpPr>
          <p:grpSpPr>
            <a:xfrm>
              <a:off x="1688362" y="2132856"/>
              <a:ext cx="4541518" cy="3090972"/>
              <a:chOff x="1688362" y="2132856"/>
              <a:chExt cx="4541518" cy="3090972"/>
            </a:xfrm>
          </p:grpSpPr>
          <p:grpSp>
            <p:nvGrpSpPr>
              <p:cNvPr id="2" name="Group 1">
                <a:extLst>
                  <a:ext uri="{FF2B5EF4-FFF2-40B4-BE49-F238E27FC236}">
                    <a16:creationId xmlns:a16="http://schemas.microsoft.com/office/drawing/2014/main" id="{7773BFCE-63B8-4EE3-BA92-73551420BF7C}"/>
                  </a:ext>
                </a:extLst>
              </p:cNvPr>
              <p:cNvGrpSpPr/>
              <p:nvPr/>
            </p:nvGrpSpPr>
            <p:grpSpPr>
              <a:xfrm>
                <a:off x="1688362" y="2132856"/>
                <a:ext cx="4541461" cy="3090972"/>
                <a:chOff x="2021686" y="1564471"/>
                <a:chExt cx="4541461" cy="4458661"/>
              </a:xfrm>
            </p:grpSpPr>
            <p:sp>
              <p:nvSpPr>
                <p:cNvPr id="3" name="Rectangle 6" descr="Light downward diagonal">
                  <a:extLst>
                    <a:ext uri="{FF2B5EF4-FFF2-40B4-BE49-F238E27FC236}">
                      <a16:creationId xmlns:a16="http://schemas.microsoft.com/office/drawing/2014/main" id="{038D983F-A191-F09F-5DB5-35DEE630F9F4}"/>
                    </a:ext>
                  </a:extLst>
                </p:cNvPr>
                <p:cNvSpPr>
                  <a:spLocks noChangeArrowheads="1"/>
                </p:cNvSpPr>
                <p:nvPr/>
              </p:nvSpPr>
              <p:spPr bwMode="auto">
                <a:xfrm>
                  <a:off x="4181823" y="1568910"/>
                  <a:ext cx="2381324" cy="4454222"/>
                </a:xfrm>
                <a:prstGeom prst="rect">
                  <a:avLst/>
                </a:prstGeom>
                <a:solidFill>
                  <a:srgbClr val="FFDE75"/>
                </a:solidFill>
                <a:ln>
                  <a:noFill/>
                </a:ln>
                <a:effectLst/>
              </p:spPr>
              <p:txBody>
                <a:bodyPr wrap="none" anchor="ctr"/>
                <a:lstStyle/>
                <a:p>
                  <a:pPr eaLnBrk="0" hangingPunct="0">
                    <a:defRPr/>
                  </a:pPr>
                  <a:endParaRPr lang="en-US" sz="1800">
                    <a:latin typeface="+mj-lt"/>
                  </a:endParaRPr>
                </a:p>
              </p:txBody>
            </p:sp>
            <p:sp>
              <p:nvSpPr>
                <p:cNvPr id="4" name="Rectangle 7" descr="Light upward diagonal">
                  <a:extLst>
                    <a:ext uri="{FF2B5EF4-FFF2-40B4-BE49-F238E27FC236}">
                      <a16:creationId xmlns:a16="http://schemas.microsoft.com/office/drawing/2014/main" id="{284A2BDF-FFBB-A924-0D7C-CA25B14FC644}"/>
                    </a:ext>
                  </a:extLst>
                </p:cNvPr>
                <p:cNvSpPr>
                  <a:spLocks noChangeArrowheads="1"/>
                </p:cNvSpPr>
                <p:nvPr/>
              </p:nvSpPr>
              <p:spPr bwMode="auto">
                <a:xfrm>
                  <a:off x="2021686" y="1568910"/>
                  <a:ext cx="1493387" cy="4454222"/>
                </a:xfrm>
                <a:prstGeom prst="rect">
                  <a:avLst/>
                </a:prstGeom>
                <a:solidFill>
                  <a:srgbClr val="E1BCEA"/>
                </a:solidFill>
                <a:ln>
                  <a:noFill/>
                </a:ln>
                <a:effectLst/>
              </p:spPr>
              <p:txBody>
                <a:bodyPr wrap="none" anchor="ctr"/>
                <a:lstStyle/>
                <a:p>
                  <a:pPr eaLnBrk="0" hangingPunct="0">
                    <a:defRPr/>
                  </a:pPr>
                  <a:endParaRPr lang="en-US" sz="1800">
                    <a:latin typeface="+mj-lt"/>
                  </a:endParaRPr>
                </a:p>
              </p:txBody>
            </p:sp>
            <p:sp>
              <p:nvSpPr>
                <p:cNvPr id="5" name="Rectangle 8">
                  <a:extLst>
                    <a:ext uri="{FF2B5EF4-FFF2-40B4-BE49-F238E27FC236}">
                      <a16:creationId xmlns:a16="http://schemas.microsoft.com/office/drawing/2014/main" id="{4969A706-1213-8E4D-735A-6F59C0EB5FD2}"/>
                    </a:ext>
                  </a:extLst>
                </p:cNvPr>
                <p:cNvSpPr>
                  <a:spLocks noChangeArrowheads="1"/>
                </p:cNvSpPr>
                <p:nvPr/>
              </p:nvSpPr>
              <p:spPr bwMode="auto">
                <a:xfrm>
                  <a:off x="3381723" y="1568910"/>
                  <a:ext cx="933450" cy="4454222"/>
                </a:xfrm>
                <a:prstGeom prst="rect">
                  <a:avLst/>
                </a:prstGeom>
                <a:solidFill>
                  <a:srgbClr val="CCFF99"/>
                </a:solidFill>
                <a:ln>
                  <a:noFill/>
                </a:ln>
                <a:effectLst/>
              </p:spPr>
              <p:txBody>
                <a:bodyPr wrap="none" anchor="ctr"/>
                <a:lstStyle/>
                <a:p>
                  <a:pPr eaLnBrk="0" hangingPunct="0">
                    <a:defRPr/>
                  </a:pPr>
                  <a:endParaRPr lang="en-US" sz="1800">
                    <a:latin typeface="+mj-lt"/>
                  </a:endParaRPr>
                </a:p>
              </p:txBody>
            </p:sp>
            <p:grpSp>
              <p:nvGrpSpPr>
                <p:cNvPr id="6" name="Group 5">
                  <a:extLst>
                    <a:ext uri="{FF2B5EF4-FFF2-40B4-BE49-F238E27FC236}">
                      <a16:creationId xmlns:a16="http://schemas.microsoft.com/office/drawing/2014/main" id="{F75B9784-C713-9949-D7D3-E7DE4B0DA870}"/>
                    </a:ext>
                  </a:extLst>
                </p:cNvPr>
                <p:cNvGrpSpPr/>
                <p:nvPr/>
              </p:nvGrpSpPr>
              <p:grpSpPr>
                <a:xfrm>
                  <a:off x="3381723" y="1564471"/>
                  <a:ext cx="933450" cy="4451319"/>
                  <a:chOff x="2830677" y="1278921"/>
                  <a:chExt cx="933450" cy="4860304"/>
                </a:xfrm>
              </p:grpSpPr>
              <p:sp>
                <p:nvSpPr>
                  <p:cNvPr id="13" name="Line 9">
                    <a:extLst>
                      <a:ext uri="{FF2B5EF4-FFF2-40B4-BE49-F238E27FC236}">
                        <a16:creationId xmlns:a16="http://schemas.microsoft.com/office/drawing/2014/main" id="{ADE58281-572C-2497-7510-31901E5C7F2B}"/>
                      </a:ext>
                    </a:extLst>
                  </p:cNvPr>
                  <p:cNvSpPr>
                    <a:spLocks noChangeShapeType="1"/>
                  </p:cNvSpPr>
                  <p:nvPr/>
                </p:nvSpPr>
                <p:spPr bwMode="auto">
                  <a:xfrm>
                    <a:off x="3764127" y="1278921"/>
                    <a:ext cx="0" cy="4860304"/>
                  </a:xfrm>
                  <a:prstGeom prst="line">
                    <a:avLst/>
                  </a:prstGeom>
                  <a:noFill/>
                  <a:ln w="9525">
                    <a:solidFill>
                      <a:schemeClr val="tx1"/>
                    </a:solidFill>
                    <a:prstDash val="dash"/>
                    <a:round/>
                    <a:headEnd/>
                    <a:tailEnd/>
                  </a:ln>
                  <a:effectLst/>
                </p:spPr>
                <p:txBody>
                  <a:bodyPr wrap="none" anchor="ctr"/>
                  <a:lstStyle/>
                  <a:p>
                    <a:pPr eaLnBrk="0" hangingPunct="0">
                      <a:defRPr/>
                    </a:pPr>
                    <a:endParaRPr lang="en-US" sz="1800">
                      <a:latin typeface="+mj-lt"/>
                    </a:endParaRPr>
                  </a:p>
                </p:txBody>
              </p:sp>
              <p:sp>
                <p:nvSpPr>
                  <p:cNvPr id="14" name="Line 10">
                    <a:extLst>
                      <a:ext uri="{FF2B5EF4-FFF2-40B4-BE49-F238E27FC236}">
                        <a16:creationId xmlns:a16="http://schemas.microsoft.com/office/drawing/2014/main" id="{44D86CA9-E1CC-30AA-F176-834E0E8F6284}"/>
                      </a:ext>
                    </a:extLst>
                  </p:cNvPr>
                  <p:cNvSpPr>
                    <a:spLocks noChangeShapeType="1"/>
                  </p:cNvSpPr>
                  <p:nvPr/>
                </p:nvSpPr>
                <p:spPr bwMode="auto">
                  <a:xfrm>
                    <a:off x="2830677" y="1278921"/>
                    <a:ext cx="0" cy="4860304"/>
                  </a:xfrm>
                  <a:prstGeom prst="line">
                    <a:avLst/>
                  </a:prstGeom>
                  <a:noFill/>
                  <a:ln w="9525">
                    <a:solidFill>
                      <a:schemeClr val="tx1"/>
                    </a:solidFill>
                    <a:prstDash val="dash"/>
                    <a:round/>
                    <a:headEnd/>
                    <a:tailEnd/>
                  </a:ln>
                  <a:effectLst/>
                </p:spPr>
                <p:txBody>
                  <a:bodyPr wrap="none" anchor="ctr"/>
                  <a:lstStyle/>
                  <a:p>
                    <a:pPr eaLnBrk="0" hangingPunct="0">
                      <a:defRPr/>
                    </a:pPr>
                    <a:endParaRPr lang="en-US" sz="1800">
                      <a:latin typeface="+mj-lt"/>
                    </a:endParaRPr>
                  </a:p>
                </p:txBody>
              </p:sp>
            </p:grpSp>
            <p:sp>
              <p:nvSpPr>
                <p:cNvPr id="7" name="Line 57">
                  <a:extLst>
                    <a:ext uri="{FF2B5EF4-FFF2-40B4-BE49-F238E27FC236}">
                      <a16:creationId xmlns:a16="http://schemas.microsoft.com/office/drawing/2014/main" id="{6F5B26A5-4475-9752-36C4-501BFBC5EFBA}"/>
                    </a:ext>
                  </a:extLst>
                </p:cNvPr>
                <p:cNvSpPr>
                  <a:spLocks noChangeShapeType="1"/>
                </p:cNvSpPr>
                <p:nvPr/>
              </p:nvSpPr>
              <p:spPr bwMode="auto">
                <a:xfrm>
                  <a:off x="4360828" y="5805260"/>
                  <a:ext cx="2193976" cy="0"/>
                </a:xfrm>
                <a:prstGeom prst="line">
                  <a:avLst/>
                </a:prstGeom>
                <a:noFill/>
                <a:ln w="9525">
                  <a:solidFill>
                    <a:schemeClr val="tx1"/>
                  </a:solidFill>
                  <a:round/>
                  <a:headEnd/>
                  <a:tailEnd type="triangle" w="med" len="med"/>
                </a:ln>
                <a:effectLst/>
              </p:spPr>
              <p:txBody>
                <a:bodyPr/>
                <a:lstStyle/>
                <a:p>
                  <a:pPr eaLnBrk="0" hangingPunct="0">
                    <a:defRPr/>
                  </a:pPr>
                  <a:endParaRPr lang="en-US" sz="1800">
                    <a:latin typeface="+mj-lt"/>
                  </a:endParaRPr>
                </a:p>
              </p:txBody>
            </p:sp>
            <p:sp>
              <p:nvSpPr>
                <p:cNvPr id="8" name="Line 58">
                  <a:extLst>
                    <a:ext uri="{FF2B5EF4-FFF2-40B4-BE49-F238E27FC236}">
                      <a16:creationId xmlns:a16="http://schemas.microsoft.com/office/drawing/2014/main" id="{5737FAD4-AB11-D41C-B360-A8332B42D3D6}"/>
                    </a:ext>
                  </a:extLst>
                </p:cNvPr>
                <p:cNvSpPr>
                  <a:spLocks noChangeShapeType="1"/>
                </p:cNvSpPr>
                <p:nvPr/>
              </p:nvSpPr>
              <p:spPr bwMode="auto">
                <a:xfrm flipH="1">
                  <a:off x="2041873" y="5805260"/>
                  <a:ext cx="1288732" cy="0"/>
                </a:xfrm>
                <a:prstGeom prst="line">
                  <a:avLst/>
                </a:prstGeom>
                <a:noFill/>
                <a:ln w="9525">
                  <a:solidFill>
                    <a:schemeClr val="tx1"/>
                  </a:solidFill>
                  <a:round/>
                  <a:headEnd/>
                  <a:tailEnd type="triangle" w="med" len="med"/>
                </a:ln>
                <a:effectLst/>
              </p:spPr>
              <p:txBody>
                <a:bodyPr/>
                <a:lstStyle/>
                <a:p>
                  <a:pPr eaLnBrk="0" hangingPunct="0">
                    <a:defRPr/>
                  </a:pPr>
                  <a:endParaRPr lang="en-US" sz="1800">
                    <a:latin typeface="+mj-lt"/>
                  </a:endParaRPr>
                </a:p>
              </p:txBody>
            </p:sp>
            <p:sp>
              <p:nvSpPr>
                <p:cNvPr id="9" name="Text Box 59">
                  <a:extLst>
                    <a:ext uri="{FF2B5EF4-FFF2-40B4-BE49-F238E27FC236}">
                      <a16:creationId xmlns:a16="http://schemas.microsoft.com/office/drawing/2014/main" id="{883675A1-A050-75A7-F3D2-FCFC021B84A1}"/>
                    </a:ext>
                  </a:extLst>
                </p:cNvPr>
                <p:cNvSpPr txBox="1">
                  <a:spLocks noChangeArrowheads="1"/>
                </p:cNvSpPr>
                <p:nvPr/>
              </p:nvSpPr>
              <p:spPr bwMode="auto">
                <a:xfrm>
                  <a:off x="4537963" y="5694134"/>
                  <a:ext cx="874205" cy="221599"/>
                </a:xfrm>
                <a:prstGeom prst="rect">
                  <a:avLst/>
                </a:prstGeom>
                <a:solidFill>
                  <a:srgbClr val="FFDE75"/>
                </a:solidFill>
                <a:ln>
                  <a:noFill/>
                </a:ln>
                <a:effectLst/>
              </p:spPr>
              <p:txBody>
                <a:bodyPr wrap="none" lIns="36000" tIns="0" rIns="36000" bIns="0">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algn="ctr" eaLnBrk="0" hangingPunct="0">
                    <a:lnSpc>
                      <a:spcPct val="80000"/>
                    </a:lnSpc>
                    <a:defRPr/>
                  </a:pPr>
                  <a:r>
                    <a:rPr lang="en-US" sz="1800" u="none" dirty="0">
                      <a:latin typeface="+mj-lt"/>
                    </a:rPr>
                    <a:t>beneficial</a:t>
                  </a:r>
                </a:p>
              </p:txBody>
            </p:sp>
            <p:sp>
              <p:nvSpPr>
                <p:cNvPr id="10" name="Text Box 60">
                  <a:extLst>
                    <a:ext uri="{FF2B5EF4-FFF2-40B4-BE49-F238E27FC236}">
                      <a16:creationId xmlns:a16="http://schemas.microsoft.com/office/drawing/2014/main" id="{6C45FA00-C8F4-D2BE-120D-C035A16E96BA}"/>
                    </a:ext>
                  </a:extLst>
                </p:cNvPr>
                <p:cNvSpPr txBox="1">
                  <a:spLocks noChangeArrowheads="1"/>
                </p:cNvSpPr>
                <p:nvPr/>
              </p:nvSpPr>
              <p:spPr bwMode="auto">
                <a:xfrm>
                  <a:off x="2364577" y="5694134"/>
                  <a:ext cx="704287" cy="221599"/>
                </a:xfrm>
                <a:prstGeom prst="rect">
                  <a:avLst/>
                </a:prstGeom>
                <a:solidFill>
                  <a:srgbClr val="E1BCEA"/>
                </a:solidFill>
                <a:ln>
                  <a:noFill/>
                </a:ln>
                <a:effectLst/>
              </p:spPr>
              <p:txBody>
                <a:bodyPr wrap="none" lIns="36000" tIns="0" rIns="36000" bIns="0">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algn="ctr" eaLnBrk="0" hangingPunct="0">
                    <a:lnSpc>
                      <a:spcPct val="80000"/>
                    </a:lnSpc>
                    <a:defRPr/>
                  </a:pPr>
                  <a:r>
                    <a:rPr lang="en-US" sz="1800" u="none" dirty="0">
                      <a:latin typeface="+mj-lt"/>
                    </a:rPr>
                    <a:t>harmful</a:t>
                  </a:r>
                </a:p>
              </p:txBody>
            </p:sp>
            <p:sp>
              <p:nvSpPr>
                <p:cNvPr id="11" name="Line 58">
                  <a:extLst>
                    <a:ext uri="{FF2B5EF4-FFF2-40B4-BE49-F238E27FC236}">
                      <a16:creationId xmlns:a16="http://schemas.microsoft.com/office/drawing/2014/main" id="{BD5BAB29-AE9B-8C15-1C30-F21DC0341C3C}"/>
                    </a:ext>
                  </a:extLst>
                </p:cNvPr>
                <p:cNvSpPr>
                  <a:spLocks noChangeShapeType="1"/>
                </p:cNvSpPr>
                <p:nvPr/>
              </p:nvSpPr>
              <p:spPr bwMode="auto">
                <a:xfrm flipH="1">
                  <a:off x="3434363" y="5799789"/>
                  <a:ext cx="839445" cy="10944"/>
                </a:xfrm>
                <a:prstGeom prst="line">
                  <a:avLst/>
                </a:prstGeom>
                <a:noFill/>
                <a:ln w="9525">
                  <a:solidFill>
                    <a:schemeClr val="tx1"/>
                  </a:solidFill>
                  <a:round/>
                  <a:headEnd type="triangle" w="med" len="med"/>
                  <a:tailEnd type="triangle" w="med" len="med"/>
                </a:ln>
                <a:effectLst/>
              </p:spPr>
              <p:txBody>
                <a:bodyPr/>
                <a:lstStyle/>
                <a:p>
                  <a:pPr eaLnBrk="0" hangingPunct="0">
                    <a:defRPr/>
                  </a:pPr>
                  <a:endParaRPr lang="en-US" sz="1800">
                    <a:latin typeface="+mj-lt"/>
                  </a:endParaRPr>
                </a:p>
              </p:txBody>
            </p:sp>
            <p:sp>
              <p:nvSpPr>
                <p:cNvPr id="12" name="Text Box 60">
                  <a:extLst>
                    <a:ext uri="{FF2B5EF4-FFF2-40B4-BE49-F238E27FC236}">
                      <a16:creationId xmlns:a16="http://schemas.microsoft.com/office/drawing/2014/main" id="{F6625F0C-7FE5-E1C2-233F-6C7A86AFA10A}"/>
                    </a:ext>
                  </a:extLst>
                </p:cNvPr>
                <p:cNvSpPr txBox="1">
                  <a:spLocks noChangeArrowheads="1"/>
                </p:cNvSpPr>
                <p:nvPr/>
              </p:nvSpPr>
              <p:spPr bwMode="auto">
                <a:xfrm>
                  <a:off x="3597623" y="5694134"/>
                  <a:ext cx="512762" cy="222250"/>
                </a:xfrm>
                <a:prstGeom prst="rect">
                  <a:avLst/>
                </a:prstGeom>
                <a:solidFill>
                  <a:srgbClr val="CCFF99"/>
                </a:solidFill>
                <a:ln>
                  <a:noFill/>
                </a:ln>
                <a:effectLst/>
              </p:spPr>
              <p:txBody>
                <a:bodyPr wrap="none" lIns="36000" tIns="0" rIns="36000" bIns="0">
                  <a:spAutoFit/>
                </a:bodyPr>
                <a:lstStyle>
                  <a:defPPr>
                    <a:defRPr lang="en-US"/>
                  </a:defPPr>
                  <a:lvl1pPr algn="ctr" eaLnBrk="0" hangingPunct="0">
                    <a:lnSpc>
                      <a:spcPct val="80000"/>
                    </a:lnSpc>
                    <a:defRPr sz="1800" u="none">
                      <a:latin typeface="+mj-lt"/>
                      <a:cs typeface="+mn-cs"/>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n-US" dirty="0"/>
                    <a:t>trivial</a:t>
                  </a:r>
                </a:p>
              </p:txBody>
            </p:sp>
          </p:grpSp>
          <p:sp>
            <p:nvSpPr>
              <p:cNvPr id="18" name="Line 12">
                <a:extLst>
                  <a:ext uri="{FF2B5EF4-FFF2-40B4-BE49-F238E27FC236}">
                    <a16:creationId xmlns:a16="http://schemas.microsoft.com/office/drawing/2014/main" id="{FABE7BE7-B944-60FB-50C6-A0853D2A9EFA}"/>
                  </a:ext>
                </a:extLst>
              </p:cNvPr>
              <p:cNvSpPr>
                <a:spLocks noChangeShapeType="1"/>
              </p:cNvSpPr>
              <p:nvPr/>
            </p:nvSpPr>
            <p:spPr bwMode="auto">
              <a:xfrm>
                <a:off x="1691084" y="5217566"/>
                <a:ext cx="4538796" cy="0"/>
              </a:xfrm>
              <a:prstGeom prst="line">
                <a:avLst/>
              </a:prstGeom>
              <a:noFill/>
              <a:ln w="9525">
                <a:solidFill>
                  <a:schemeClr val="tx1"/>
                </a:solidFill>
                <a:round/>
                <a:headEnd/>
                <a:tailEnd/>
              </a:ln>
              <a:effectLst/>
            </p:spPr>
            <p:txBody>
              <a:bodyPr wrap="none" anchor="ctr"/>
              <a:lstStyle/>
              <a:p>
                <a:pPr eaLnBrk="0" hangingPunct="0">
                  <a:defRPr/>
                </a:pPr>
                <a:endParaRPr lang="en-US" sz="1800">
                  <a:latin typeface="+mj-lt"/>
                </a:endParaRPr>
              </a:p>
            </p:txBody>
          </p:sp>
        </p:grpSp>
        <p:sp>
          <p:nvSpPr>
            <p:cNvPr id="5124" name="Text Box 59">
              <a:extLst>
                <a:ext uri="{FF2B5EF4-FFF2-40B4-BE49-F238E27FC236}">
                  <a16:creationId xmlns:a16="http://schemas.microsoft.com/office/drawing/2014/main" id="{CCC368F6-D31F-30CA-80E8-25E2F34EB685}"/>
                </a:ext>
              </a:extLst>
            </p:cNvPr>
            <p:cNvSpPr txBox="1">
              <a:spLocks noChangeArrowheads="1"/>
            </p:cNvSpPr>
            <p:nvPr/>
          </p:nvSpPr>
          <p:spPr bwMode="auto">
            <a:xfrm>
              <a:off x="2407882" y="5335116"/>
              <a:ext cx="3043902" cy="270843"/>
            </a:xfrm>
            <a:prstGeom prst="rect">
              <a:avLst/>
            </a:prstGeom>
            <a:solidFill>
              <a:schemeClr val="bg1"/>
            </a:solidFill>
            <a:ln>
              <a:noFill/>
            </a:ln>
            <a:effectLst/>
          </p:spPr>
          <p:txBody>
            <a:bodyPr wrap="none" lIns="36000" tIns="0" rIns="36000" bIns="0">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algn="ctr" eaLnBrk="0" hangingPunct="0">
                <a:lnSpc>
                  <a:spcPct val="80000"/>
                </a:lnSpc>
                <a:defRPr/>
              </a:pPr>
              <a:r>
                <a:rPr lang="en-US" sz="2200" u="none" dirty="0">
                  <a:latin typeface="+mj-lt"/>
                </a:rPr>
                <a:t>Effect on performance (units)</a:t>
              </a:r>
            </a:p>
          </p:txBody>
        </p:sp>
      </p:grpSp>
      <p:sp>
        <p:nvSpPr>
          <p:cNvPr id="5122" name="Rectangle 2"/>
          <p:cNvSpPr>
            <a:spLocks noGrp="1" noChangeArrowheads="1"/>
          </p:cNvSpPr>
          <p:nvPr>
            <p:ph type="title"/>
          </p:nvPr>
        </p:nvSpPr>
        <p:spPr>
          <a:xfrm>
            <a:off x="49160" y="-27384"/>
            <a:ext cx="9044098" cy="577676"/>
          </a:xfrm>
        </p:spPr>
        <p:txBody>
          <a:bodyPr/>
          <a:lstStyle/>
          <a:p>
            <a:r>
              <a:rPr lang="en-US" dirty="0"/>
              <a:t>The problem of disparate measures in meta-analysis</a:t>
            </a:r>
          </a:p>
        </p:txBody>
      </p:sp>
      <p:grpSp>
        <p:nvGrpSpPr>
          <p:cNvPr id="19" name="Group 18">
            <a:extLst>
              <a:ext uri="{FF2B5EF4-FFF2-40B4-BE49-F238E27FC236}">
                <a16:creationId xmlns:a16="http://schemas.microsoft.com/office/drawing/2014/main" id="{3183649E-B076-F3A6-C9A8-390FEC9FDE29}"/>
              </a:ext>
            </a:extLst>
          </p:cNvPr>
          <p:cNvGrpSpPr/>
          <p:nvPr/>
        </p:nvGrpSpPr>
        <p:grpSpPr>
          <a:xfrm>
            <a:off x="1691680" y="2400584"/>
            <a:ext cx="3563225" cy="2270596"/>
            <a:chOff x="1691680" y="2472592"/>
            <a:chExt cx="3563225" cy="2270596"/>
          </a:xfrm>
        </p:grpSpPr>
        <p:grpSp>
          <p:nvGrpSpPr>
            <p:cNvPr id="5149" name="Group 5148">
              <a:extLst>
                <a:ext uri="{FF2B5EF4-FFF2-40B4-BE49-F238E27FC236}">
                  <a16:creationId xmlns:a16="http://schemas.microsoft.com/office/drawing/2014/main" id="{C3B6F9E9-D27F-803C-740D-DA8EA1028251}"/>
                </a:ext>
              </a:extLst>
            </p:cNvPr>
            <p:cNvGrpSpPr/>
            <p:nvPr/>
          </p:nvGrpSpPr>
          <p:grpSpPr>
            <a:xfrm>
              <a:off x="1691680" y="4429256"/>
              <a:ext cx="2511772" cy="313932"/>
              <a:chOff x="2267744" y="4153710"/>
              <a:chExt cx="2511772" cy="313932"/>
            </a:xfrm>
          </p:grpSpPr>
          <p:sp>
            <p:nvSpPr>
              <p:cNvPr id="23" name="Line 64">
                <a:extLst>
                  <a:ext uri="{FF2B5EF4-FFF2-40B4-BE49-F238E27FC236}">
                    <a16:creationId xmlns:a16="http://schemas.microsoft.com/office/drawing/2014/main" id="{83BB13BB-CCB3-2B5A-789C-872C96603304}"/>
                  </a:ext>
                </a:extLst>
              </p:cNvPr>
              <p:cNvSpPr>
                <a:spLocks noChangeShapeType="1"/>
              </p:cNvSpPr>
              <p:nvPr/>
            </p:nvSpPr>
            <p:spPr bwMode="auto">
              <a:xfrm rot="10800000" flipV="1">
                <a:off x="3178618" y="4292274"/>
                <a:ext cx="1600898"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24" name="Oval 65">
                <a:extLst>
                  <a:ext uri="{FF2B5EF4-FFF2-40B4-BE49-F238E27FC236}">
                    <a16:creationId xmlns:a16="http://schemas.microsoft.com/office/drawing/2014/main" id="{459B85C6-DB37-817E-66B3-161965B18B75}"/>
                  </a:ext>
                </a:extLst>
              </p:cNvPr>
              <p:cNvSpPr>
                <a:spLocks noChangeArrowheads="1"/>
              </p:cNvSpPr>
              <p:nvPr/>
            </p:nvSpPr>
            <p:spPr bwMode="auto">
              <a:xfrm rot="10800000" flipV="1">
                <a:off x="3929391" y="4242599"/>
                <a:ext cx="99352" cy="99350"/>
              </a:xfrm>
              <a:prstGeom prst="ellipse">
                <a:avLst/>
              </a:prstGeom>
              <a:solidFill>
                <a:schemeClr val="bg1"/>
              </a:solidFill>
              <a:ln w="19050">
                <a:solidFill>
                  <a:schemeClr val="tx1"/>
                </a:solidFill>
                <a:round/>
                <a:headEnd/>
                <a:tailEnd/>
              </a:ln>
              <a:effectLst/>
            </p:spPr>
            <p:txBody>
              <a:bodyPr wrap="none" anchor="ctr"/>
              <a:lstStyle/>
              <a:p>
                <a:pPr algn="r" eaLnBrk="0" hangingPunct="0">
                  <a:defRPr/>
                </a:pPr>
                <a:endParaRPr lang="en-US" sz="1800">
                  <a:latin typeface="+mj-lt"/>
                </a:endParaRPr>
              </a:p>
            </p:txBody>
          </p:sp>
          <p:sp>
            <p:nvSpPr>
              <p:cNvPr id="40" name="Text Box 63">
                <a:extLst>
                  <a:ext uri="{FF2B5EF4-FFF2-40B4-BE49-F238E27FC236}">
                    <a16:creationId xmlns:a16="http://schemas.microsoft.com/office/drawing/2014/main" id="{BBCA40E1-30D5-D1B3-7C58-228D7E0C3EA3}"/>
                  </a:ext>
                </a:extLst>
              </p:cNvPr>
              <p:cNvSpPr txBox="1">
                <a:spLocks noChangeArrowheads="1"/>
              </p:cNvSpPr>
              <p:nvPr/>
            </p:nvSpPr>
            <p:spPr bwMode="auto">
              <a:xfrm>
                <a:off x="2267744" y="4153710"/>
                <a:ext cx="934871"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a:lnSpc>
                    <a:spcPct val="80000"/>
                  </a:lnSpc>
                  <a:defRPr/>
                </a:pPr>
                <a:r>
                  <a:rPr lang="en-US" sz="1800" u="none" dirty="0">
                    <a:solidFill>
                      <a:srgbClr val="000000"/>
                    </a:solidFill>
                    <a:latin typeface="Arial Narrow"/>
                  </a:rPr>
                  <a:t>Study 10</a:t>
                </a:r>
              </a:p>
            </p:txBody>
          </p:sp>
        </p:grpSp>
        <p:grpSp>
          <p:nvGrpSpPr>
            <p:cNvPr id="5162" name="Group 5161">
              <a:extLst>
                <a:ext uri="{FF2B5EF4-FFF2-40B4-BE49-F238E27FC236}">
                  <a16:creationId xmlns:a16="http://schemas.microsoft.com/office/drawing/2014/main" id="{4B60D568-5CC7-5B1D-AD84-D7A58DE20652}"/>
                </a:ext>
              </a:extLst>
            </p:cNvPr>
            <p:cNvGrpSpPr/>
            <p:nvPr/>
          </p:nvGrpSpPr>
          <p:grpSpPr>
            <a:xfrm>
              <a:off x="2676550" y="3940090"/>
              <a:ext cx="1484569" cy="313932"/>
              <a:chOff x="2871914" y="3665772"/>
              <a:chExt cx="1484569" cy="313932"/>
            </a:xfrm>
          </p:grpSpPr>
          <p:grpSp>
            <p:nvGrpSpPr>
              <p:cNvPr id="5147" name="Group 5146">
                <a:extLst>
                  <a:ext uri="{FF2B5EF4-FFF2-40B4-BE49-F238E27FC236}">
                    <a16:creationId xmlns:a16="http://schemas.microsoft.com/office/drawing/2014/main" id="{19C00DDB-2B6D-42BE-2ED0-244593F58291}"/>
                  </a:ext>
                </a:extLst>
              </p:cNvPr>
              <p:cNvGrpSpPr/>
              <p:nvPr/>
            </p:nvGrpSpPr>
            <p:grpSpPr>
              <a:xfrm>
                <a:off x="3671989" y="3754661"/>
                <a:ext cx="684494" cy="99350"/>
                <a:chOff x="3671989" y="3754661"/>
                <a:chExt cx="684494" cy="99350"/>
              </a:xfrm>
            </p:grpSpPr>
            <p:sp>
              <p:nvSpPr>
                <p:cNvPr id="26" name="Line 64">
                  <a:extLst>
                    <a:ext uri="{FF2B5EF4-FFF2-40B4-BE49-F238E27FC236}">
                      <a16:creationId xmlns:a16="http://schemas.microsoft.com/office/drawing/2014/main" id="{159DE2DA-2C77-088C-99B1-2C0E2341D558}"/>
                    </a:ext>
                  </a:extLst>
                </p:cNvPr>
                <p:cNvSpPr>
                  <a:spLocks noChangeShapeType="1"/>
                </p:cNvSpPr>
                <p:nvPr/>
              </p:nvSpPr>
              <p:spPr bwMode="auto">
                <a:xfrm rot="10800000" flipV="1">
                  <a:off x="3671989" y="3804336"/>
                  <a:ext cx="684494"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27" name="Oval 65">
                  <a:extLst>
                    <a:ext uri="{FF2B5EF4-FFF2-40B4-BE49-F238E27FC236}">
                      <a16:creationId xmlns:a16="http://schemas.microsoft.com/office/drawing/2014/main" id="{EB20426E-E5BF-59B9-2CBF-851E57662092}"/>
                    </a:ext>
                  </a:extLst>
                </p:cNvPr>
                <p:cNvSpPr>
                  <a:spLocks noChangeArrowheads="1"/>
                </p:cNvSpPr>
                <p:nvPr/>
              </p:nvSpPr>
              <p:spPr bwMode="auto">
                <a:xfrm rot="10800000" flipV="1">
                  <a:off x="3964560" y="3754661"/>
                  <a:ext cx="99352" cy="99350"/>
                </a:xfrm>
                <a:prstGeom prst="ellipse">
                  <a:avLst/>
                </a:prstGeom>
                <a:solidFill>
                  <a:schemeClr val="bg1"/>
                </a:solidFill>
                <a:ln w="19050">
                  <a:solidFill>
                    <a:schemeClr val="tx1"/>
                  </a:solidFill>
                  <a:round/>
                  <a:headEnd/>
                  <a:tailEnd/>
                </a:ln>
                <a:effectLst/>
              </p:spPr>
              <p:txBody>
                <a:bodyPr wrap="none" anchor="ctr"/>
                <a:lstStyle/>
                <a:p>
                  <a:pPr algn="r" eaLnBrk="0" hangingPunct="0">
                    <a:defRPr/>
                  </a:pPr>
                  <a:endParaRPr lang="en-US" sz="1800">
                    <a:latin typeface="+mj-lt"/>
                  </a:endParaRPr>
                </a:p>
              </p:txBody>
            </p:sp>
          </p:grpSp>
          <p:sp>
            <p:nvSpPr>
              <p:cNvPr id="43" name="Text Box 63">
                <a:extLst>
                  <a:ext uri="{FF2B5EF4-FFF2-40B4-BE49-F238E27FC236}">
                    <a16:creationId xmlns:a16="http://schemas.microsoft.com/office/drawing/2014/main" id="{49B8EDEC-0390-11B6-586B-FF6F1EF2BFD0}"/>
                  </a:ext>
                </a:extLst>
              </p:cNvPr>
              <p:cNvSpPr txBox="1">
                <a:spLocks noChangeArrowheads="1"/>
              </p:cNvSpPr>
              <p:nvPr/>
            </p:nvSpPr>
            <p:spPr bwMode="auto">
              <a:xfrm>
                <a:off x="2871914" y="3665772"/>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a:lnSpc>
                    <a:spcPct val="80000"/>
                  </a:lnSpc>
                  <a:defRPr/>
                </a:pPr>
                <a:r>
                  <a:rPr lang="en-US" sz="1800" u="none" dirty="0">
                    <a:solidFill>
                      <a:srgbClr val="000000"/>
                    </a:solidFill>
                    <a:latin typeface="Arial Narrow"/>
                  </a:rPr>
                  <a:t>Study 8</a:t>
                </a:r>
              </a:p>
            </p:txBody>
          </p:sp>
        </p:grpSp>
        <p:grpSp>
          <p:nvGrpSpPr>
            <p:cNvPr id="5163" name="Group 5162">
              <a:extLst>
                <a:ext uri="{FF2B5EF4-FFF2-40B4-BE49-F238E27FC236}">
                  <a16:creationId xmlns:a16="http://schemas.microsoft.com/office/drawing/2014/main" id="{B3CC54A5-BC93-0718-EA74-BB529CC261AF}"/>
                </a:ext>
              </a:extLst>
            </p:cNvPr>
            <p:cNvGrpSpPr/>
            <p:nvPr/>
          </p:nvGrpSpPr>
          <p:grpSpPr>
            <a:xfrm>
              <a:off x="2300424" y="4184673"/>
              <a:ext cx="1799628" cy="313932"/>
              <a:chOff x="2695486" y="3909741"/>
              <a:chExt cx="1799628" cy="313932"/>
            </a:xfrm>
          </p:grpSpPr>
          <p:sp>
            <p:nvSpPr>
              <p:cNvPr id="22" name="Text Box 63">
                <a:extLst>
                  <a:ext uri="{FF2B5EF4-FFF2-40B4-BE49-F238E27FC236}">
                    <a16:creationId xmlns:a16="http://schemas.microsoft.com/office/drawing/2014/main" id="{77379DE4-1195-E576-D2F8-796D5A9E0473}"/>
                  </a:ext>
                </a:extLst>
              </p:cNvPr>
              <p:cNvSpPr txBox="1">
                <a:spLocks noChangeArrowheads="1"/>
              </p:cNvSpPr>
              <p:nvPr/>
            </p:nvSpPr>
            <p:spPr bwMode="auto">
              <a:xfrm>
                <a:off x="2695486" y="3909741"/>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a:lnSpc>
                    <a:spcPct val="80000"/>
                  </a:lnSpc>
                  <a:defRPr/>
                </a:pPr>
                <a:r>
                  <a:rPr lang="en-US" sz="1800" u="none" dirty="0">
                    <a:solidFill>
                      <a:srgbClr val="000000"/>
                    </a:solidFill>
                    <a:latin typeface="Arial Narrow"/>
                  </a:rPr>
                  <a:t>Study 9</a:t>
                </a:r>
              </a:p>
            </p:txBody>
          </p:sp>
          <p:grpSp>
            <p:nvGrpSpPr>
              <p:cNvPr id="5148" name="Group 5147">
                <a:extLst>
                  <a:ext uri="{FF2B5EF4-FFF2-40B4-BE49-F238E27FC236}">
                    <a16:creationId xmlns:a16="http://schemas.microsoft.com/office/drawing/2014/main" id="{646AD3F4-6B5D-8BE4-74F8-2AB1C8FFA525}"/>
                  </a:ext>
                </a:extLst>
              </p:cNvPr>
              <p:cNvGrpSpPr/>
              <p:nvPr/>
            </p:nvGrpSpPr>
            <p:grpSpPr>
              <a:xfrm>
                <a:off x="3488952" y="3998630"/>
                <a:ext cx="1006162" cy="99350"/>
                <a:chOff x="3488952" y="3998630"/>
                <a:chExt cx="1006162" cy="99350"/>
              </a:xfrm>
            </p:grpSpPr>
            <p:sp>
              <p:nvSpPr>
                <p:cNvPr id="44" name="Line 64">
                  <a:extLst>
                    <a:ext uri="{FF2B5EF4-FFF2-40B4-BE49-F238E27FC236}">
                      <a16:creationId xmlns:a16="http://schemas.microsoft.com/office/drawing/2014/main" id="{76B8B513-AB50-B6F5-DB99-BE0CFA374E94}"/>
                    </a:ext>
                  </a:extLst>
                </p:cNvPr>
                <p:cNvSpPr>
                  <a:spLocks noChangeShapeType="1"/>
                </p:cNvSpPr>
                <p:nvPr/>
              </p:nvSpPr>
              <p:spPr bwMode="auto">
                <a:xfrm rot="10800000" flipV="1">
                  <a:off x="3488952" y="4048305"/>
                  <a:ext cx="1006162"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45" name="Oval 65">
                  <a:extLst>
                    <a:ext uri="{FF2B5EF4-FFF2-40B4-BE49-F238E27FC236}">
                      <a16:creationId xmlns:a16="http://schemas.microsoft.com/office/drawing/2014/main" id="{379CF6C9-870D-20B6-679D-47E72943C7E4}"/>
                    </a:ext>
                  </a:extLst>
                </p:cNvPr>
                <p:cNvSpPr>
                  <a:spLocks noChangeArrowheads="1"/>
                </p:cNvSpPr>
                <p:nvPr/>
              </p:nvSpPr>
              <p:spPr bwMode="auto">
                <a:xfrm rot="10800000" flipV="1">
                  <a:off x="3942357" y="3998630"/>
                  <a:ext cx="99352" cy="99350"/>
                </a:xfrm>
                <a:prstGeom prst="ellipse">
                  <a:avLst/>
                </a:prstGeom>
                <a:solidFill>
                  <a:schemeClr val="bg1"/>
                </a:solidFill>
                <a:ln w="19050">
                  <a:solidFill>
                    <a:schemeClr val="tx1"/>
                  </a:solidFill>
                  <a:round/>
                  <a:headEnd/>
                  <a:tailEnd/>
                </a:ln>
                <a:effectLst/>
              </p:spPr>
              <p:txBody>
                <a:bodyPr wrap="none" anchor="ctr"/>
                <a:lstStyle/>
                <a:p>
                  <a:pPr algn="r" eaLnBrk="0" hangingPunct="0">
                    <a:defRPr/>
                  </a:pPr>
                  <a:endParaRPr lang="en-US" sz="1800">
                    <a:latin typeface="+mj-lt"/>
                  </a:endParaRPr>
                </a:p>
              </p:txBody>
            </p:sp>
          </p:grpSp>
        </p:grpSp>
        <p:grpSp>
          <p:nvGrpSpPr>
            <p:cNvPr id="5160" name="Group 5159">
              <a:extLst>
                <a:ext uri="{FF2B5EF4-FFF2-40B4-BE49-F238E27FC236}">
                  <a16:creationId xmlns:a16="http://schemas.microsoft.com/office/drawing/2014/main" id="{390AE13A-F4B9-0817-68D3-2F23A7B7E551}"/>
                </a:ext>
              </a:extLst>
            </p:cNvPr>
            <p:cNvGrpSpPr/>
            <p:nvPr/>
          </p:nvGrpSpPr>
          <p:grpSpPr>
            <a:xfrm>
              <a:off x="2927382" y="3450924"/>
              <a:ext cx="1446166" cy="313932"/>
              <a:chOff x="3071398" y="3177834"/>
              <a:chExt cx="1446166" cy="313932"/>
            </a:xfrm>
          </p:grpSpPr>
          <p:sp>
            <p:nvSpPr>
              <p:cNvPr id="29" name="Line 64">
                <a:extLst>
                  <a:ext uri="{FF2B5EF4-FFF2-40B4-BE49-F238E27FC236}">
                    <a16:creationId xmlns:a16="http://schemas.microsoft.com/office/drawing/2014/main" id="{BF29A9AB-ACD4-BC9C-5E9C-3E42B2685AE2}"/>
                  </a:ext>
                </a:extLst>
              </p:cNvPr>
              <p:cNvSpPr>
                <a:spLocks noChangeShapeType="1"/>
              </p:cNvSpPr>
              <p:nvPr/>
            </p:nvSpPr>
            <p:spPr bwMode="auto">
              <a:xfrm rot="10800000" flipV="1">
                <a:off x="3885456" y="3316398"/>
                <a:ext cx="632108"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30" name="Oval 65">
                <a:extLst>
                  <a:ext uri="{FF2B5EF4-FFF2-40B4-BE49-F238E27FC236}">
                    <a16:creationId xmlns:a16="http://schemas.microsoft.com/office/drawing/2014/main" id="{6225E89A-89A7-85E9-CB7A-F755494A8E12}"/>
                  </a:ext>
                </a:extLst>
              </p:cNvPr>
              <p:cNvSpPr>
                <a:spLocks noChangeArrowheads="1"/>
              </p:cNvSpPr>
              <p:nvPr/>
            </p:nvSpPr>
            <p:spPr bwMode="auto">
              <a:xfrm rot="10800000" flipV="1">
                <a:off x="4151834" y="3266723"/>
                <a:ext cx="99352" cy="99350"/>
              </a:xfrm>
              <a:prstGeom prst="ellipse">
                <a:avLst/>
              </a:prstGeom>
              <a:solidFill>
                <a:schemeClr val="bg1"/>
              </a:solidFill>
              <a:ln w="19050">
                <a:solidFill>
                  <a:schemeClr val="tx1"/>
                </a:solidFill>
                <a:round/>
                <a:headEnd/>
                <a:tailEnd/>
              </a:ln>
              <a:effectLst/>
            </p:spPr>
            <p:txBody>
              <a:bodyPr wrap="none" anchor="ctr"/>
              <a:lstStyle/>
              <a:p>
                <a:pPr eaLnBrk="0" hangingPunct="0">
                  <a:defRPr/>
                </a:pPr>
                <a:endParaRPr lang="en-US" sz="1800">
                  <a:latin typeface="+mj-lt"/>
                </a:endParaRPr>
              </a:p>
            </p:txBody>
          </p:sp>
          <p:sp>
            <p:nvSpPr>
              <p:cNvPr id="46" name="Text Box 63">
                <a:extLst>
                  <a:ext uri="{FF2B5EF4-FFF2-40B4-BE49-F238E27FC236}">
                    <a16:creationId xmlns:a16="http://schemas.microsoft.com/office/drawing/2014/main" id="{2EA19FE5-ACFA-2AAE-2CAA-0B22DAEBE3B4}"/>
                  </a:ext>
                </a:extLst>
              </p:cNvPr>
              <p:cNvSpPr txBox="1">
                <a:spLocks noChangeArrowheads="1"/>
              </p:cNvSpPr>
              <p:nvPr/>
            </p:nvSpPr>
            <p:spPr bwMode="auto">
              <a:xfrm>
                <a:off x="3071398" y="3177834"/>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a:lnSpc>
                    <a:spcPct val="80000"/>
                  </a:lnSpc>
                  <a:defRPr/>
                </a:pPr>
                <a:r>
                  <a:rPr lang="en-US" sz="1800" u="none" dirty="0">
                    <a:solidFill>
                      <a:srgbClr val="000000"/>
                    </a:solidFill>
                    <a:latin typeface="Arial Narrow"/>
                  </a:rPr>
                  <a:t>Study 6</a:t>
                </a:r>
              </a:p>
            </p:txBody>
          </p:sp>
        </p:grpSp>
        <p:grpSp>
          <p:nvGrpSpPr>
            <p:cNvPr id="5161" name="Group 5160">
              <a:extLst>
                <a:ext uri="{FF2B5EF4-FFF2-40B4-BE49-F238E27FC236}">
                  <a16:creationId xmlns:a16="http://schemas.microsoft.com/office/drawing/2014/main" id="{158CD87B-507C-2AB7-CE15-E37B8AE40F72}"/>
                </a:ext>
              </a:extLst>
            </p:cNvPr>
            <p:cNvGrpSpPr/>
            <p:nvPr/>
          </p:nvGrpSpPr>
          <p:grpSpPr>
            <a:xfrm>
              <a:off x="2685070" y="3695507"/>
              <a:ext cx="1817766" cy="313932"/>
              <a:chOff x="2829086" y="3421803"/>
              <a:chExt cx="1817766" cy="313932"/>
            </a:xfrm>
          </p:grpSpPr>
          <p:sp>
            <p:nvSpPr>
              <p:cNvPr id="25" name="Text Box 63">
                <a:extLst>
                  <a:ext uri="{FF2B5EF4-FFF2-40B4-BE49-F238E27FC236}">
                    <a16:creationId xmlns:a16="http://schemas.microsoft.com/office/drawing/2014/main" id="{212E2277-4FEC-324D-CFD0-4081DD381E20}"/>
                  </a:ext>
                </a:extLst>
              </p:cNvPr>
              <p:cNvSpPr txBox="1">
                <a:spLocks noChangeArrowheads="1"/>
              </p:cNvSpPr>
              <p:nvPr/>
            </p:nvSpPr>
            <p:spPr bwMode="auto">
              <a:xfrm>
                <a:off x="2829086" y="3421803"/>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a:lnSpc>
                    <a:spcPct val="80000"/>
                  </a:lnSpc>
                  <a:defRPr/>
                </a:pPr>
                <a:r>
                  <a:rPr lang="en-US" sz="1800" u="none" dirty="0">
                    <a:solidFill>
                      <a:srgbClr val="000000"/>
                    </a:solidFill>
                    <a:latin typeface="Arial Narrow"/>
                  </a:rPr>
                  <a:t>Study 7</a:t>
                </a:r>
              </a:p>
            </p:txBody>
          </p:sp>
          <p:sp>
            <p:nvSpPr>
              <p:cNvPr id="47" name="Line 64">
                <a:extLst>
                  <a:ext uri="{FF2B5EF4-FFF2-40B4-BE49-F238E27FC236}">
                    <a16:creationId xmlns:a16="http://schemas.microsoft.com/office/drawing/2014/main" id="{6BA2C8A6-6B0C-FD26-E7C3-E6C9FF85A5C0}"/>
                  </a:ext>
                </a:extLst>
              </p:cNvPr>
              <p:cNvSpPr>
                <a:spLocks noChangeShapeType="1"/>
              </p:cNvSpPr>
              <p:nvPr/>
            </p:nvSpPr>
            <p:spPr bwMode="auto">
              <a:xfrm rot="10800000" flipV="1">
                <a:off x="3627836" y="3560367"/>
                <a:ext cx="1019016"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48" name="Oval 65">
                <a:extLst>
                  <a:ext uri="{FF2B5EF4-FFF2-40B4-BE49-F238E27FC236}">
                    <a16:creationId xmlns:a16="http://schemas.microsoft.com/office/drawing/2014/main" id="{D97230E7-BDEF-BBC8-BA05-8F68FE5B062B}"/>
                  </a:ext>
                </a:extLst>
              </p:cNvPr>
              <p:cNvSpPr>
                <a:spLocks noChangeArrowheads="1"/>
              </p:cNvSpPr>
              <p:nvPr/>
            </p:nvSpPr>
            <p:spPr bwMode="auto">
              <a:xfrm rot="10800000" flipV="1">
                <a:off x="4087668" y="3510692"/>
                <a:ext cx="99352" cy="99350"/>
              </a:xfrm>
              <a:prstGeom prst="ellipse">
                <a:avLst/>
              </a:prstGeom>
              <a:solidFill>
                <a:schemeClr val="bg1"/>
              </a:solidFill>
              <a:ln w="19050">
                <a:solidFill>
                  <a:schemeClr val="tx1"/>
                </a:solidFill>
                <a:round/>
                <a:headEnd/>
                <a:tailEnd/>
              </a:ln>
              <a:effectLst/>
            </p:spPr>
            <p:txBody>
              <a:bodyPr wrap="none" anchor="ctr"/>
              <a:lstStyle/>
              <a:p>
                <a:pPr eaLnBrk="0" hangingPunct="0">
                  <a:defRPr/>
                </a:pPr>
                <a:endParaRPr lang="en-US" sz="1800">
                  <a:latin typeface="+mj-lt"/>
                </a:endParaRPr>
              </a:p>
            </p:txBody>
          </p:sp>
        </p:grpSp>
        <p:grpSp>
          <p:nvGrpSpPr>
            <p:cNvPr id="5143" name="Group 5142">
              <a:extLst>
                <a:ext uri="{FF2B5EF4-FFF2-40B4-BE49-F238E27FC236}">
                  <a16:creationId xmlns:a16="http://schemas.microsoft.com/office/drawing/2014/main" id="{D23CA13F-61AD-3C92-A3B6-3F59CD4D9220}"/>
                </a:ext>
              </a:extLst>
            </p:cNvPr>
            <p:cNvGrpSpPr/>
            <p:nvPr/>
          </p:nvGrpSpPr>
          <p:grpSpPr>
            <a:xfrm>
              <a:off x="2404776" y="2961758"/>
              <a:ext cx="2744140" cy="313932"/>
              <a:chOff x="2548792" y="2689896"/>
              <a:chExt cx="2744140" cy="313932"/>
            </a:xfrm>
          </p:grpSpPr>
          <p:sp>
            <p:nvSpPr>
              <p:cNvPr id="32" name="Line 64">
                <a:extLst>
                  <a:ext uri="{FF2B5EF4-FFF2-40B4-BE49-F238E27FC236}">
                    <a16:creationId xmlns:a16="http://schemas.microsoft.com/office/drawing/2014/main" id="{FD30259D-8F92-ABFA-0BC6-14C978457EA7}"/>
                  </a:ext>
                </a:extLst>
              </p:cNvPr>
              <p:cNvSpPr>
                <a:spLocks noChangeShapeType="1"/>
              </p:cNvSpPr>
              <p:nvPr/>
            </p:nvSpPr>
            <p:spPr bwMode="auto">
              <a:xfrm rot="10800000" flipV="1">
                <a:off x="3339804" y="2828460"/>
                <a:ext cx="1953128"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33" name="Oval 65">
                <a:extLst>
                  <a:ext uri="{FF2B5EF4-FFF2-40B4-BE49-F238E27FC236}">
                    <a16:creationId xmlns:a16="http://schemas.microsoft.com/office/drawing/2014/main" id="{28663687-D5F1-120A-21EE-8E1A4B2B5546}"/>
                  </a:ext>
                </a:extLst>
              </p:cNvPr>
              <p:cNvSpPr>
                <a:spLocks noChangeArrowheads="1"/>
              </p:cNvSpPr>
              <p:nvPr/>
            </p:nvSpPr>
            <p:spPr bwMode="auto">
              <a:xfrm rot="10800000" flipV="1">
                <a:off x="4253993" y="2778785"/>
                <a:ext cx="99352" cy="99350"/>
              </a:xfrm>
              <a:prstGeom prst="ellipse">
                <a:avLst/>
              </a:prstGeom>
              <a:solidFill>
                <a:schemeClr val="bg1"/>
              </a:solidFill>
              <a:ln w="19050">
                <a:solidFill>
                  <a:schemeClr val="tx1"/>
                </a:solidFill>
                <a:round/>
                <a:headEnd/>
                <a:tailEnd/>
              </a:ln>
              <a:effectLst/>
            </p:spPr>
            <p:txBody>
              <a:bodyPr wrap="none" anchor="ctr"/>
              <a:lstStyle/>
              <a:p>
                <a:pPr eaLnBrk="0" hangingPunct="0">
                  <a:defRPr/>
                </a:pPr>
                <a:endParaRPr lang="en-US" sz="1800">
                  <a:latin typeface="+mj-lt"/>
                </a:endParaRPr>
              </a:p>
            </p:txBody>
          </p:sp>
          <p:sp>
            <p:nvSpPr>
              <p:cNvPr id="49" name="Text Box 63">
                <a:extLst>
                  <a:ext uri="{FF2B5EF4-FFF2-40B4-BE49-F238E27FC236}">
                    <a16:creationId xmlns:a16="http://schemas.microsoft.com/office/drawing/2014/main" id="{0E8CAF45-5FA7-EB52-7CB5-261F4264681C}"/>
                  </a:ext>
                </a:extLst>
              </p:cNvPr>
              <p:cNvSpPr txBox="1">
                <a:spLocks noChangeArrowheads="1"/>
              </p:cNvSpPr>
              <p:nvPr/>
            </p:nvSpPr>
            <p:spPr bwMode="auto">
              <a:xfrm>
                <a:off x="2548792" y="2689896"/>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eaLnBrk="0" hangingPunct="0">
                  <a:lnSpc>
                    <a:spcPct val="80000"/>
                  </a:lnSpc>
                  <a:defRPr/>
                </a:pPr>
                <a:r>
                  <a:rPr lang="en-US" sz="1800" u="none" dirty="0">
                    <a:solidFill>
                      <a:srgbClr val="000000"/>
                    </a:solidFill>
                    <a:latin typeface="Arial Narrow"/>
                  </a:rPr>
                  <a:t>Study 4</a:t>
                </a:r>
              </a:p>
            </p:txBody>
          </p:sp>
        </p:grpSp>
        <p:grpSp>
          <p:nvGrpSpPr>
            <p:cNvPr id="5144" name="Group 5143">
              <a:extLst>
                <a:ext uri="{FF2B5EF4-FFF2-40B4-BE49-F238E27FC236}">
                  <a16:creationId xmlns:a16="http://schemas.microsoft.com/office/drawing/2014/main" id="{34653859-5DB7-D271-1DA5-E4F7D47FCE0B}"/>
                </a:ext>
              </a:extLst>
            </p:cNvPr>
            <p:cNvGrpSpPr/>
            <p:nvPr/>
          </p:nvGrpSpPr>
          <p:grpSpPr>
            <a:xfrm>
              <a:off x="2912142" y="3206341"/>
              <a:ext cx="1566148" cy="313932"/>
              <a:chOff x="3056158" y="2933865"/>
              <a:chExt cx="1566148" cy="313932"/>
            </a:xfrm>
          </p:grpSpPr>
          <p:sp>
            <p:nvSpPr>
              <p:cNvPr id="28" name="Text Box 63">
                <a:extLst>
                  <a:ext uri="{FF2B5EF4-FFF2-40B4-BE49-F238E27FC236}">
                    <a16:creationId xmlns:a16="http://schemas.microsoft.com/office/drawing/2014/main" id="{5082169C-3376-56C8-BAC8-F9579DE87BD2}"/>
                  </a:ext>
                </a:extLst>
              </p:cNvPr>
              <p:cNvSpPr txBox="1">
                <a:spLocks noChangeArrowheads="1"/>
              </p:cNvSpPr>
              <p:nvPr/>
            </p:nvSpPr>
            <p:spPr bwMode="auto">
              <a:xfrm>
                <a:off x="3056158" y="2933865"/>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eaLnBrk="0" hangingPunct="0">
                  <a:lnSpc>
                    <a:spcPct val="80000"/>
                  </a:lnSpc>
                  <a:defRPr/>
                </a:pPr>
                <a:r>
                  <a:rPr lang="en-US" sz="1800" u="none" dirty="0">
                    <a:solidFill>
                      <a:srgbClr val="000000"/>
                    </a:solidFill>
                    <a:latin typeface="Arial Narrow"/>
                  </a:rPr>
                  <a:t>Study 5</a:t>
                </a:r>
              </a:p>
            </p:txBody>
          </p:sp>
          <p:sp>
            <p:nvSpPr>
              <p:cNvPr id="50" name="Line 64">
                <a:extLst>
                  <a:ext uri="{FF2B5EF4-FFF2-40B4-BE49-F238E27FC236}">
                    <a16:creationId xmlns:a16="http://schemas.microsoft.com/office/drawing/2014/main" id="{8F67C7CB-E03B-68BA-3366-84F6E81042C0}"/>
                  </a:ext>
                </a:extLst>
              </p:cNvPr>
              <p:cNvSpPr>
                <a:spLocks noChangeShapeType="1"/>
              </p:cNvSpPr>
              <p:nvPr/>
            </p:nvSpPr>
            <p:spPr bwMode="auto">
              <a:xfrm rot="10800000" flipV="1">
                <a:off x="3860305" y="3072429"/>
                <a:ext cx="762001"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51" name="Oval 65">
                <a:extLst>
                  <a:ext uri="{FF2B5EF4-FFF2-40B4-BE49-F238E27FC236}">
                    <a16:creationId xmlns:a16="http://schemas.microsoft.com/office/drawing/2014/main" id="{8390F0B9-C031-EE07-C6CD-07CFF9397285}"/>
                  </a:ext>
                </a:extLst>
              </p:cNvPr>
              <p:cNvSpPr>
                <a:spLocks noChangeArrowheads="1"/>
              </p:cNvSpPr>
              <p:nvPr/>
            </p:nvSpPr>
            <p:spPr bwMode="auto">
              <a:xfrm rot="10800000" flipV="1">
                <a:off x="4178930" y="3022754"/>
                <a:ext cx="99352" cy="99350"/>
              </a:xfrm>
              <a:prstGeom prst="ellipse">
                <a:avLst/>
              </a:prstGeom>
              <a:solidFill>
                <a:schemeClr val="bg1"/>
              </a:solidFill>
              <a:ln w="19050">
                <a:solidFill>
                  <a:schemeClr val="tx1"/>
                </a:solidFill>
                <a:round/>
                <a:headEnd/>
                <a:tailEnd/>
              </a:ln>
              <a:effectLst/>
            </p:spPr>
            <p:txBody>
              <a:bodyPr wrap="none" anchor="ctr"/>
              <a:lstStyle/>
              <a:p>
                <a:pPr eaLnBrk="0" hangingPunct="0">
                  <a:defRPr/>
                </a:pPr>
                <a:endParaRPr lang="en-US" sz="1800">
                  <a:latin typeface="+mj-lt"/>
                </a:endParaRPr>
              </a:p>
            </p:txBody>
          </p:sp>
        </p:grpSp>
        <p:grpSp>
          <p:nvGrpSpPr>
            <p:cNvPr id="5141" name="Group 5140">
              <a:extLst>
                <a:ext uri="{FF2B5EF4-FFF2-40B4-BE49-F238E27FC236}">
                  <a16:creationId xmlns:a16="http://schemas.microsoft.com/office/drawing/2014/main" id="{FAA85C7A-C772-EAF2-2D36-AED879D903BE}"/>
                </a:ext>
              </a:extLst>
            </p:cNvPr>
            <p:cNvGrpSpPr/>
            <p:nvPr/>
          </p:nvGrpSpPr>
          <p:grpSpPr>
            <a:xfrm>
              <a:off x="3203848" y="2472592"/>
              <a:ext cx="1550376" cy="313932"/>
              <a:chOff x="3415525" y="2201958"/>
              <a:chExt cx="1550376" cy="313932"/>
            </a:xfrm>
          </p:grpSpPr>
          <p:sp>
            <p:nvSpPr>
              <p:cNvPr id="35" name="Line 64">
                <a:extLst>
                  <a:ext uri="{FF2B5EF4-FFF2-40B4-BE49-F238E27FC236}">
                    <a16:creationId xmlns:a16="http://schemas.microsoft.com/office/drawing/2014/main" id="{3515E187-68EB-93AC-7398-60C563F933E0}"/>
                  </a:ext>
                </a:extLst>
              </p:cNvPr>
              <p:cNvSpPr>
                <a:spLocks noChangeShapeType="1"/>
              </p:cNvSpPr>
              <p:nvPr/>
            </p:nvSpPr>
            <p:spPr bwMode="auto">
              <a:xfrm rot="10800000" flipV="1">
                <a:off x="4203900" y="2340522"/>
                <a:ext cx="762001"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36" name="Oval 65">
                <a:extLst>
                  <a:ext uri="{FF2B5EF4-FFF2-40B4-BE49-F238E27FC236}">
                    <a16:creationId xmlns:a16="http://schemas.microsoft.com/office/drawing/2014/main" id="{51CB232A-D9CC-75BE-0044-42473F7E6933}"/>
                  </a:ext>
                </a:extLst>
              </p:cNvPr>
              <p:cNvSpPr>
                <a:spLocks noChangeArrowheads="1"/>
              </p:cNvSpPr>
              <p:nvPr/>
            </p:nvSpPr>
            <p:spPr bwMode="auto">
              <a:xfrm rot="10800000" flipV="1">
                <a:off x="4522525" y="2290847"/>
                <a:ext cx="99352" cy="99350"/>
              </a:xfrm>
              <a:prstGeom prst="ellipse">
                <a:avLst/>
              </a:prstGeom>
              <a:solidFill>
                <a:schemeClr val="bg1"/>
              </a:solidFill>
              <a:ln w="19050">
                <a:solidFill>
                  <a:schemeClr val="tx1"/>
                </a:solidFill>
                <a:round/>
                <a:headEnd/>
                <a:tailEnd/>
              </a:ln>
              <a:effectLst/>
            </p:spPr>
            <p:txBody>
              <a:bodyPr wrap="none" anchor="ctr"/>
              <a:lstStyle/>
              <a:p>
                <a:pPr eaLnBrk="0" hangingPunct="0">
                  <a:defRPr/>
                </a:pPr>
                <a:endParaRPr lang="en-US" sz="1800">
                  <a:latin typeface="+mj-lt"/>
                </a:endParaRPr>
              </a:p>
            </p:txBody>
          </p:sp>
          <p:sp>
            <p:nvSpPr>
              <p:cNvPr id="52" name="Text Box 63">
                <a:extLst>
                  <a:ext uri="{FF2B5EF4-FFF2-40B4-BE49-F238E27FC236}">
                    <a16:creationId xmlns:a16="http://schemas.microsoft.com/office/drawing/2014/main" id="{C3A96100-BD17-E561-A10F-4A94FDFB1FE2}"/>
                  </a:ext>
                </a:extLst>
              </p:cNvPr>
              <p:cNvSpPr txBox="1">
                <a:spLocks noChangeArrowheads="1"/>
              </p:cNvSpPr>
              <p:nvPr/>
            </p:nvSpPr>
            <p:spPr bwMode="auto">
              <a:xfrm>
                <a:off x="3415525" y="2201958"/>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eaLnBrk="0" hangingPunct="0">
                  <a:lnSpc>
                    <a:spcPct val="80000"/>
                  </a:lnSpc>
                  <a:defRPr/>
                </a:pPr>
                <a:r>
                  <a:rPr lang="en-AU" sz="1800" u="none" dirty="0">
                    <a:solidFill>
                      <a:srgbClr val="000000"/>
                    </a:solidFill>
                    <a:latin typeface="Arial Narrow"/>
                  </a:rPr>
                  <a:t>Study 2</a:t>
                </a:r>
                <a:endParaRPr lang="en-US" sz="1800" u="none" dirty="0">
                  <a:solidFill>
                    <a:srgbClr val="000000"/>
                  </a:solidFill>
                  <a:latin typeface="Arial Narrow"/>
                </a:endParaRPr>
              </a:p>
            </p:txBody>
          </p:sp>
        </p:grpSp>
        <p:grpSp>
          <p:nvGrpSpPr>
            <p:cNvPr id="5142" name="Group 5141">
              <a:extLst>
                <a:ext uri="{FF2B5EF4-FFF2-40B4-BE49-F238E27FC236}">
                  <a16:creationId xmlns:a16="http://schemas.microsoft.com/office/drawing/2014/main" id="{8C93F2F8-43AA-5647-9751-8BBB743C7414}"/>
                </a:ext>
              </a:extLst>
            </p:cNvPr>
            <p:cNvGrpSpPr/>
            <p:nvPr/>
          </p:nvGrpSpPr>
          <p:grpSpPr>
            <a:xfrm>
              <a:off x="2688498" y="2717175"/>
              <a:ext cx="2566407" cy="313932"/>
              <a:chOff x="2832514" y="2445927"/>
              <a:chExt cx="2566407" cy="313932"/>
            </a:xfrm>
          </p:grpSpPr>
          <p:sp>
            <p:nvSpPr>
              <p:cNvPr id="31" name="Text Box 63">
                <a:extLst>
                  <a:ext uri="{FF2B5EF4-FFF2-40B4-BE49-F238E27FC236}">
                    <a16:creationId xmlns:a16="http://schemas.microsoft.com/office/drawing/2014/main" id="{712B9E63-B495-D34A-471A-20028BA993A6}"/>
                  </a:ext>
                </a:extLst>
              </p:cNvPr>
              <p:cNvSpPr txBox="1">
                <a:spLocks noChangeArrowheads="1"/>
              </p:cNvSpPr>
              <p:nvPr/>
            </p:nvSpPr>
            <p:spPr bwMode="auto">
              <a:xfrm>
                <a:off x="2832514" y="2445927"/>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eaLnBrk="0" hangingPunct="0">
                  <a:lnSpc>
                    <a:spcPct val="80000"/>
                  </a:lnSpc>
                  <a:defRPr/>
                </a:pPr>
                <a:r>
                  <a:rPr lang="en-US" sz="1800" u="none" dirty="0">
                    <a:solidFill>
                      <a:srgbClr val="000000"/>
                    </a:solidFill>
                    <a:latin typeface="Arial Narrow"/>
                  </a:rPr>
                  <a:t>Study 3</a:t>
                </a:r>
              </a:p>
            </p:txBody>
          </p:sp>
          <p:sp>
            <p:nvSpPr>
              <p:cNvPr id="53" name="Line 64">
                <a:extLst>
                  <a:ext uri="{FF2B5EF4-FFF2-40B4-BE49-F238E27FC236}">
                    <a16:creationId xmlns:a16="http://schemas.microsoft.com/office/drawing/2014/main" id="{B9C293DE-2DD7-052C-C6C2-D49165663C21}"/>
                  </a:ext>
                </a:extLst>
              </p:cNvPr>
              <p:cNvSpPr>
                <a:spLocks noChangeShapeType="1"/>
              </p:cNvSpPr>
              <p:nvPr/>
            </p:nvSpPr>
            <p:spPr bwMode="auto">
              <a:xfrm rot="10800000" flipV="1">
                <a:off x="3624475" y="2584491"/>
                <a:ext cx="1774446"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54" name="Oval 65">
                <a:extLst>
                  <a:ext uri="{FF2B5EF4-FFF2-40B4-BE49-F238E27FC236}">
                    <a16:creationId xmlns:a16="http://schemas.microsoft.com/office/drawing/2014/main" id="{38A729B5-5395-1821-E620-B207BF6292D2}"/>
                  </a:ext>
                </a:extLst>
              </p:cNvPr>
              <p:cNvSpPr>
                <a:spLocks noChangeArrowheads="1"/>
              </p:cNvSpPr>
              <p:nvPr/>
            </p:nvSpPr>
            <p:spPr bwMode="auto">
              <a:xfrm rot="10800000" flipV="1">
                <a:off x="4449323" y="2534816"/>
                <a:ext cx="99352" cy="99350"/>
              </a:xfrm>
              <a:prstGeom prst="ellipse">
                <a:avLst/>
              </a:prstGeom>
              <a:solidFill>
                <a:schemeClr val="bg1"/>
              </a:solidFill>
              <a:ln w="19050">
                <a:solidFill>
                  <a:schemeClr val="tx1"/>
                </a:solidFill>
                <a:round/>
                <a:headEnd/>
                <a:tailEnd/>
              </a:ln>
              <a:effectLst/>
            </p:spPr>
            <p:txBody>
              <a:bodyPr wrap="none" anchor="ctr"/>
              <a:lstStyle/>
              <a:p>
                <a:pPr eaLnBrk="0" hangingPunct="0">
                  <a:defRPr/>
                </a:pPr>
                <a:endParaRPr lang="en-US" sz="1800">
                  <a:latin typeface="+mj-lt"/>
                </a:endParaRPr>
              </a:p>
            </p:txBody>
          </p:sp>
        </p:grpSp>
      </p:grpSp>
      <p:grpSp>
        <p:nvGrpSpPr>
          <p:cNvPr id="16" name="Group 15">
            <a:extLst>
              <a:ext uri="{FF2B5EF4-FFF2-40B4-BE49-F238E27FC236}">
                <a16:creationId xmlns:a16="http://schemas.microsoft.com/office/drawing/2014/main" id="{67250D76-5144-B9F9-74BA-5AAF8F99DE66}"/>
              </a:ext>
            </a:extLst>
          </p:cNvPr>
          <p:cNvGrpSpPr/>
          <p:nvPr/>
        </p:nvGrpSpPr>
        <p:grpSpPr>
          <a:xfrm>
            <a:off x="2969888" y="2156001"/>
            <a:ext cx="5021129" cy="1775890"/>
            <a:chOff x="2969888" y="2228009"/>
            <a:chExt cx="5021129" cy="1775890"/>
          </a:xfrm>
        </p:grpSpPr>
        <p:grpSp>
          <p:nvGrpSpPr>
            <p:cNvPr id="5140" name="Group 5139">
              <a:extLst>
                <a:ext uri="{FF2B5EF4-FFF2-40B4-BE49-F238E27FC236}">
                  <a16:creationId xmlns:a16="http://schemas.microsoft.com/office/drawing/2014/main" id="{CB79D761-AD6F-BAD0-6E72-5D185EE766B2}"/>
                </a:ext>
              </a:extLst>
            </p:cNvPr>
            <p:cNvGrpSpPr/>
            <p:nvPr/>
          </p:nvGrpSpPr>
          <p:grpSpPr>
            <a:xfrm>
              <a:off x="2969888" y="2228009"/>
              <a:ext cx="2961498" cy="313932"/>
              <a:chOff x="3026562" y="1957989"/>
              <a:chExt cx="2961498" cy="313932"/>
            </a:xfrm>
          </p:grpSpPr>
          <p:sp>
            <p:nvSpPr>
              <p:cNvPr id="34" name="Text Box 63">
                <a:extLst>
                  <a:ext uri="{FF2B5EF4-FFF2-40B4-BE49-F238E27FC236}">
                    <a16:creationId xmlns:a16="http://schemas.microsoft.com/office/drawing/2014/main" id="{B27DEC7D-A411-B8B5-BCE7-9FE8B6C5C3ED}"/>
                  </a:ext>
                </a:extLst>
              </p:cNvPr>
              <p:cNvSpPr txBox="1">
                <a:spLocks noChangeArrowheads="1"/>
              </p:cNvSpPr>
              <p:nvPr/>
            </p:nvSpPr>
            <p:spPr bwMode="auto">
              <a:xfrm>
                <a:off x="3026562" y="1957989"/>
                <a:ext cx="829074"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eaLnBrk="0" hangingPunct="0">
                  <a:lnSpc>
                    <a:spcPct val="80000"/>
                  </a:lnSpc>
                  <a:defRPr/>
                </a:pPr>
                <a:r>
                  <a:rPr lang="en-US" sz="1800" u="none" dirty="0">
                    <a:solidFill>
                      <a:srgbClr val="000000"/>
                    </a:solidFill>
                    <a:latin typeface="Arial Narrow"/>
                  </a:rPr>
                  <a:t>Study 1</a:t>
                </a:r>
              </a:p>
            </p:txBody>
          </p:sp>
          <p:sp>
            <p:nvSpPr>
              <p:cNvPr id="63" name="Line 64">
                <a:extLst>
                  <a:ext uri="{FF2B5EF4-FFF2-40B4-BE49-F238E27FC236}">
                    <a16:creationId xmlns:a16="http://schemas.microsoft.com/office/drawing/2014/main" id="{A597E255-DEEF-AE20-CC3B-533E570EA991}"/>
                  </a:ext>
                </a:extLst>
              </p:cNvPr>
              <p:cNvSpPr>
                <a:spLocks noChangeShapeType="1"/>
              </p:cNvSpPr>
              <p:nvPr/>
            </p:nvSpPr>
            <p:spPr bwMode="auto">
              <a:xfrm rot="10800000" flipV="1">
                <a:off x="3828574" y="2095142"/>
                <a:ext cx="2159486" cy="0"/>
              </a:xfrm>
              <a:prstGeom prst="line">
                <a:avLst/>
              </a:prstGeom>
              <a:noFill/>
              <a:ln w="28575">
                <a:solidFill>
                  <a:schemeClr val="tx1"/>
                </a:solidFill>
                <a:round/>
                <a:headEnd/>
                <a:tailEnd/>
              </a:ln>
              <a:effectLst/>
            </p:spPr>
            <p:txBody>
              <a:bodyPr/>
              <a:lstStyle/>
              <a:p>
                <a:pPr eaLnBrk="0" hangingPunct="0">
                  <a:defRPr/>
                </a:pPr>
                <a:endParaRPr lang="en-US" sz="1800" b="1">
                  <a:latin typeface="+mj-lt"/>
                </a:endParaRPr>
              </a:p>
            </p:txBody>
          </p:sp>
          <p:sp>
            <p:nvSpPr>
              <p:cNvPr id="5120" name="Oval 65">
                <a:extLst>
                  <a:ext uri="{FF2B5EF4-FFF2-40B4-BE49-F238E27FC236}">
                    <a16:creationId xmlns:a16="http://schemas.microsoft.com/office/drawing/2014/main" id="{3097F0B6-8EDC-9936-5C9B-5C4E9F0552AC}"/>
                  </a:ext>
                </a:extLst>
              </p:cNvPr>
              <p:cNvSpPr>
                <a:spLocks noChangeArrowheads="1"/>
              </p:cNvSpPr>
              <p:nvPr/>
            </p:nvSpPr>
            <p:spPr bwMode="auto">
              <a:xfrm rot="10800000" flipV="1">
                <a:off x="4845942" y="2045467"/>
                <a:ext cx="99352" cy="99350"/>
              </a:xfrm>
              <a:prstGeom prst="ellipse">
                <a:avLst/>
              </a:prstGeom>
              <a:solidFill>
                <a:schemeClr val="bg1"/>
              </a:solidFill>
              <a:ln w="19050">
                <a:solidFill>
                  <a:schemeClr val="tx1"/>
                </a:solidFill>
                <a:round/>
                <a:headEnd/>
                <a:tailEnd/>
              </a:ln>
              <a:effectLst/>
            </p:spPr>
            <p:txBody>
              <a:bodyPr wrap="none" anchor="ctr"/>
              <a:lstStyle/>
              <a:p>
                <a:pPr eaLnBrk="0" hangingPunct="0">
                  <a:defRPr/>
                </a:pPr>
                <a:endParaRPr lang="en-US" sz="1800">
                  <a:latin typeface="+mj-lt"/>
                </a:endParaRPr>
              </a:p>
            </p:txBody>
          </p:sp>
        </p:grpSp>
        <p:sp>
          <p:nvSpPr>
            <p:cNvPr id="5137" name="Text Box 59">
              <a:extLst>
                <a:ext uri="{FF2B5EF4-FFF2-40B4-BE49-F238E27FC236}">
                  <a16:creationId xmlns:a16="http://schemas.microsoft.com/office/drawing/2014/main" id="{01D8D7E5-9A72-610F-D372-C82A96A663CF}"/>
                </a:ext>
              </a:extLst>
            </p:cNvPr>
            <p:cNvSpPr txBox="1">
              <a:spLocks noChangeArrowheads="1"/>
            </p:cNvSpPr>
            <p:nvPr/>
          </p:nvSpPr>
          <p:spPr bwMode="auto">
            <a:xfrm>
              <a:off x="5146965" y="3511456"/>
              <a:ext cx="2844052" cy="492443"/>
            </a:xfrm>
            <a:prstGeom prst="rect">
              <a:avLst/>
            </a:prstGeom>
            <a:noFill/>
            <a:ln>
              <a:noFill/>
            </a:ln>
            <a:effectLst/>
          </p:spPr>
          <p:txBody>
            <a:bodyPr wrap="square" lIns="36000" tIns="0" rIns="36000" bIns="0">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eaLnBrk="0" hangingPunct="0">
                <a:lnSpc>
                  <a:spcPct val="80000"/>
                </a:lnSpc>
                <a:defRPr/>
              </a:pPr>
              <a:r>
                <a:rPr lang="en-US" sz="2000" u="none" dirty="0">
                  <a:latin typeface="+mj-lt"/>
                </a:rPr>
                <a:t>Data are means and confidence intervals</a:t>
              </a:r>
            </a:p>
          </p:txBody>
        </p:sp>
      </p:grpSp>
      <p:sp>
        <p:nvSpPr>
          <p:cNvPr id="5138" name="Line 64">
            <a:extLst>
              <a:ext uri="{FF2B5EF4-FFF2-40B4-BE49-F238E27FC236}">
                <a16:creationId xmlns:a16="http://schemas.microsoft.com/office/drawing/2014/main" id="{F68698D8-E772-C981-EC89-CBCB10B70C5A}"/>
              </a:ext>
            </a:extLst>
          </p:cNvPr>
          <p:cNvSpPr>
            <a:spLocks noChangeShapeType="1"/>
          </p:cNvSpPr>
          <p:nvPr/>
        </p:nvSpPr>
        <p:spPr bwMode="auto">
          <a:xfrm rot="10800000" flipV="1">
            <a:off x="3468546" y="4776581"/>
            <a:ext cx="1293954" cy="0"/>
          </a:xfrm>
          <a:prstGeom prst="line">
            <a:avLst/>
          </a:prstGeom>
          <a:noFill/>
          <a:ln w="12700">
            <a:solidFill>
              <a:schemeClr val="tx1"/>
            </a:solidFill>
            <a:round/>
            <a:headEnd/>
            <a:tailEnd/>
          </a:ln>
          <a:effectLst/>
        </p:spPr>
        <p:txBody>
          <a:bodyPr/>
          <a:lstStyle/>
          <a:p>
            <a:pPr eaLnBrk="0" hangingPunct="0">
              <a:defRPr/>
            </a:pPr>
            <a:endParaRPr lang="en-US" sz="1800" b="1">
              <a:latin typeface="+mj-lt"/>
            </a:endParaRPr>
          </a:p>
        </p:txBody>
      </p:sp>
      <p:grpSp>
        <p:nvGrpSpPr>
          <p:cNvPr id="37" name="Group 36">
            <a:extLst>
              <a:ext uri="{FF2B5EF4-FFF2-40B4-BE49-F238E27FC236}">
                <a16:creationId xmlns:a16="http://schemas.microsoft.com/office/drawing/2014/main" id="{6F52D377-107F-3197-F5F2-05CCFB600CE7}"/>
              </a:ext>
            </a:extLst>
          </p:cNvPr>
          <p:cNvGrpSpPr/>
          <p:nvPr/>
        </p:nvGrpSpPr>
        <p:grpSpPr>
          <a:xfrm>
            <a:off x="4660900" y="4149080"/>
            <a:ext cx="3271469" cy="738664"/>
            <a:chOff x="4660900" y="4221088"/>
            <a:chExt cx="3271469" cy="738664"/>
          </a:xfrm>
        </p:grpSpPr>
        <p:sp>
          <p:nvSpPr>
            <p:cNvPr id="5167" name="Text Box 59">
              <a:extLst>
                <a:ext uri="{FF2B5EF4-FFF2-40B4-BE49-F238E27FC236}">
                  <a16:creationId xmlns:a16="http://schemas.microsoft.com/office/drawing/2014/main" id="{DF0E4220-3795-6162-AAFD-F9972AD4C3C9}"/>
                </a:ext>
              </a:extLst>
            </p:cNvPr>
            <p:cNvSpPr txBox="1">
              <a:spLocks noChangeArrowheads="1"/>
            </p:cNvSpPr>
            <p:nvPr/>
          </p:nvSpPr>
          <p:spPr bwMode="auto">
            <a:xfrm>
              <a:off x="5148064" y="4221088"/>
              <a:ext cx="2784305" cy="738664"/>
            </a:xfrm>
            <a:prstGeom prst="rect">
              <a:avLst/>
            </a:prstGeom>
            <a:noFill/>
            <a:ln>
              <a:noFill/>
            </a:ln>
            <a:effectLst/>
          </p:spPr>
          <p:txBody>
            <a:bodyPr wrap="square" lIns="36000" tIns="0" rIns="36000" bIns="0">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eaLnBrk="0" hangingPunct="0">
                <a:lnSpc>
                  <a:spcPct val="80000"/>
                </a:lnSpc>
                <a:defRPr/>
              </a:pPr>
              <a:r>
                <a:rPr lang="en-US" sz="2000" u="none" dirty="0">
                  <a:latin typeface="+mj-lt"/>
                </a:rPr>
                <a:t>Prediction interval (uncertainty in a new setting,</a:t>
              </a:r>
              <a:br>
                <a:rPr lang="en-US" sz="2000" u="none" dirty="0">
                  <a:latin typeface="+mj-lt"/>
                </a:rPr>
              </a:br>
              <a:r>
                <a:rPr lang="en-US" sz="2000" u="none" dirty="0">
                  <a:latin typeface="+mj-lt"/>
                </a:rPr>
                <a:t>due partly to heterogeneity)</a:t>
              </a:r>
            </a:p>
          </p:txBody>
        </p:sp>
        <p:sp>
          <p:nvSpPr>
            <p:cNvPr id="5168" name="Freeform: Shape 5167">
              <a:extLst>
                <a:ext uri="{FF2B5EF4-FFF2-40B4-BE49-F238E27FC236}">
                  <a16:creationId xmlns:a16="http://schemas.microsoft.com/office/drawing/2014/main" id="{7C21E703-9283-2622-EED7-46AD12B1A317}"/>
                </a:ext>
              </a:extLst>
            </p:cNvPr>
            <p:cNvSpPr/>
            <p:nvPr/>
          </p:nvSpPr>
          <p:spPr bwMode="auto">
            <a:xfrm>
              <a:off x="4660900" y="4572000"/>
              <a:ext cx="393700" cy="228600"/>
            </a:xfrm>
            <a:custGeom>
              <a:avLst/>
              <a:gdLst>
                <a:gd name="connsiteX0" fmla="*/ 393700 w 393700"/>
                <a:gd name="connsiteY0" fmla="*/ 0 h 228600"/>
                <a:gd name="connsiteX1" fmla="*/ 88900 w 393700"/>
                <a:gd name="connsiteY1" fmla="*/ 63500 h 228600"/>
                <a:gd name="connsiteX2" fmla="*/ 0 w 393700"/>
                <a:gd name="connsiteY2" fmla="*/ 228600 h 228600"/>
              </a:gdLst>
              <a:ahLst/>
              <a:cxnLst>
                <a:cxn ang="0">
                  <a:pos x="connsiteX0" y="connsiteY0"/>
                </a:cxn>
                <a:cxn ang="0">
                  <a:pos x="connsiteX1" y="connsiteY1"/>
                </a:cxn>
                <a:cxn ang="0">
                  <a:pos x="connsiteX2" y="connsiteY2"/>
                </a:cxn>
              </a:cxnLst>
              <a:rect l="l" t="t" r="r" b="b"/>
              <a:pathLst>
                <a:path w="393700" h="228600">
                  <a:moveTo>
                    <a:pt x="393700" y="0"/>
                  </a:moveTo>
                  <a:cubicBezTo>
                    <a:pt x="274108" y="12700"/>
                    <a:pt x="154517" y="25400"/>
                    <a:pt x="88900" y="63500"/>
                  </a:cubicBezTo>
                  <a:cubicBezTo>
                    <a:pt x="23283" y="101600"/>
                    <a:pt x="11641" y="165100"/>
                    <a:pt x="0" y="228600"/>
                  </a:cubicBezTo>
                </a:path>
              </a:pathLst>
            </a:custGeom>
            <a:no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grpSp>
      <p:grpSp>
        <p:nvGrpSpPr>
          <p:cNvPr id="20" name="Group 19">
            <a:extLst>
              <a:ext uri="{FF2B5EF4-FFF2-40B4-BE49-F238E27FC236}">
                <a16:creationId xmlns:a16="http://schemas.microsoft.com/office/drawing/2014/main" id="{741FBBB7-FD1A-4AAF-DF0F-E24EE9883054}"/>
              </a:ext>
            </a:extLst>
          </p:cNvPr>
          <p:cNvGrpSpPr/>
          <p:nvPr/>
        </p:nvGrpSpPr>
        <p:grpSpPr>
          <a:xfrm>
            <a:off x="2555776" y="4627235"/>
            <a:ext cx="1825724" cy="313932"/>
            <a:chOff x="2555776" y="4699243"/>
            <a:chExt cx="1825724" cy="313932"/>
          </a:xfrm>
        </p:grpSpPr>
        <p:sp>
          <p:nvSpPr>
            <p:cNvPr id="61" name="Line 64">
              <a:extLst>
                <a:ext uri="{FF2B5EF4-FFF2-40B4-BE49-F238E27FC236}">
                  <a16:creationId xmlns:a16="http://schemas.microsoft.com/office/drawing/2014/main" id="{4FC3811B-874B-1E8E-B7F1-8B58E0672D99}"/>
                </a:ext>
              </a:extLst>
            </p:cNvPr>
            <p:cNvSpPr>
              <a:spLocks noChangeShapeType="1"/>
            </p:cNvSpPr>
            <p:nvPr/>
          </p:nvSpPr>
          <p:spPr bwMode="auto">
            <a:xfrm rot="10800000" flipV="1">
              <a:off x="3789516" y="4848589"/>
              <a:ext cx="591984" cy="0"/>
            </a:xfrm>
            <a:prstGeom prst="line">
              <a:avLst/>
            </a:prstGeom>
            <a:noFill/>
            <a:ln w="47625">
              <a:solidFill>
                <a:schemeClr val="tx1"/>
              </a:solidFill>
              <a:round/>
              <a:headEnd/>
              <a:tailEnd/>
            </a:ln>
            <a:effectLst/>
          </p:spPr>
          <p:txBody>
            <a:bodyPr/>
            <a:lstStyle/>
            <a:p>
              <a:pPr eaLnBrk="0" hangingPunct="0">
                <a:defRPr/>
              </a:pPr>
              <a:endParaRPr lang="en-US" sz="1800" b="1">
                <a:latin typeface="+mj-lt"/>
              </a:endParaRPr>
            </a:p>
          </p:txBody>
        </p:sp>
        <p:sp>
          <p:nvSpPr>
            <p:cNvPr id="62" name="Text Box 63">
              <a:extLst>
                <a:ext uri="{FF2B5EF4-FFF2-40B4-BE49-F238E27FC236}">
                  <a16:creationId xmlns:a16="http://schemas.microsoft.com/office/drawing/2014/main" id="{266A6524-920A-98C9-04BA-B733E6BF31BC}"/>
                </a:ext>
              </a:extLst>
            </p:cNvPr>
            <p:cNvSpPr txBox="1">
              <a:spLocks noChangeArrowheads="1"/>
            </p:cNvSpPr>
            <p:nvPr/>
          </p:nvSpPr>
          <p:spPr bwMode="auto">
            <a:xfrm>
              <a:off x="2555776" y="4699243"/>
              <a:ext cx="668773" cy="313932"/>
            </a:xfrm>
            <a:prstGeom prst="rect">
              <a:avLst/>
            </a:prstGeom>
            <a:noFill/>
            <a:ln>
              <a:noFill/>
            </a:ln>
            <a:effectLst/>
          </p:spPr>
          <p:txBody>
            <a:bodyPr wrap="none">
              <a:spAutoFit/>
            </a:bodyPr>
            <a:lstStyle>
              <a:lvl1pPr>
                <a:defRPr sz="2600" u="sng">
                  <a:solidFill>
                    <a:schemeClr val="tx1"/>
                  </a:solidFill>
                  <a:latin typeface="Times New Roman" pitchFamily="18" charset="0"/>
                </a:defRPr>
              </a:lvl1pPr>
              <a:lvl2pPr marL="742950" indent="-285750">
                <a:defRPr sz="2600" u="sng">
                  <a:solidFill>
                    <a:schemeClr val="tx1"/>
                  </a:solidFill>
                  <a:latin typeface="Times New Roman" pitchFamily="18" charset="0"/>
                </a:defRPr>
              </a:lvl2pPr>
              <a:lvl3pPr marL="1143000" indent="-228600">
                <a:defRPr sz="2600" u="sng">
                  <a:solidFill>
                    <a:schemeClr val="tx1"/>
                  </a:solidFill>
                  <a:latin typeface="Times New Roman" pitchFamily="18" charset="0"/>
                </a:defRPr>
              </a:lvl3pPr>
              <a:lvl4pPr marL="1600200" indent="-228600">
                <a:defRPr sz="2600" u="sng">
                  <a:solidFill>
                    <a:schemeClr val="tx1"/>
                  </a:solidFill>
                  <a:latin typeface="Times New Roman" pitchFamily="18" charset="0"/>
                </a:defRPr>
              </a:lvl4pPr>
              <a:lvl5pPr marL="2057400" indent="-228600">
                <a:defRPr sz="2600" u="sng">
                  <a:solidFill>
                    <a:schemeClr val="tx1"/>
                  </a:solidFill>
                  <a:latin typeface="Times New Roman" pitchFamily="18" charset="0"/>
                </a:defRPr>
              </a:lvl5pPr>
              <a:lvl6pPr marL="2514600" indent="-228600" eaLnBrk="0" fontAlgn="base" hangingPunct="0">
                <a:spcBef>
                  <a:spcPct val="0"/>
                </a:spcBef>
                <a:spcAft>
                  <a:spcPct val="0"/>
                </a:spcAft>
                <a:defRPr sz="2600" u="sng">
                  <a:solidFill>
                    <a:schemeClr val="tx1"/>
                  </a:solidFill>
                  <a:latin typeface="Times New Roman" pitchFamily="18" charset="0"/>
                </a:defRPr>
              </a:lvl6pPr>
              <a:lvl7pPr marL="2971800" indent="-228600" eaLnBrk="0" fontAlgn="base" hangingPunct="0">
                <a:spcBef>
                  <a:spcPct val="0"/>
                </a:spcBef>
                <a:spcAft>
                  <a:spcPct val="0"/>
                </a:spcAft>
                <a:defRPr sz="2600" u="sng">
                  <a:solidFill>
                    <a:schemeClr val="tx1"/>
                  </a:solidFill>
                  <a:latin typeface="Times New Roman" pitchFamily="18" charset="0"/>
                </a:defRPr>
              </a:lvl7pPr>
              <a:lvl8pPr marL="3429000" indent="-228600" eaLnBrk="0" fontAlgn="base" hangingPunct="0">
                <a:spcBef>
                  <a:spcPct val="0"/>
                </a:spcBef>
                <a:spcAft>
                  <a:spcPct val="0"/>
                </a:spcAft>
                <a:defRPr sz="2600" u="sng">
                  <a:solidFill>
                    <a:schemeClr val="tx1"/>
                  </a:solidFill>
                  <a:latin typeface="Times New Roman" pitchFamily="18" charset="0"/>
                </a:defRPr>
              </a:lvl8pPr>
              <a:lvl9pPr marL="3886200" indent="-228600" eaLnBrk="0" fontAlgn="base" hangingPunct="0">
                <a:spcBef>
                  <a:spcPct val="0"/>
                </a:spcBef>
                <a:spcAft>
                  <a:spcPct val="0"/>
                </a:spcAft>
                <a:defRPr sz="2600" u="sng">
                  <a:solidFill>
                    <a:schemeClr val="tx1"/>
                  </a:solidFill>
                  <a:latin typeface="Times New Roman" pitchFamily="18" charset="0"/>
                </a:defRPr>
              </a:lvl9pPr>
            </a:lstStyle>
            <a:p>
              <a:pPr lvl="0" algn="r">
                <a:lnSpc>
                  <a:spcPct val="80000"/>
                </a:lnSpc>
                <a:defRPr/>
              </a:pPr>
              <a:r>
                <a:rPr lang="en-US" sz="1800" b="1" u="none" dirty="0">
                  <a:solidFill>
                    <a:srgbClr val="000000"/>
                  </a:solidFill>
                  <a:latin typeface="Arial Narrow"/>
                </a:rPr>
                <a:t>Mean</a:t>
              </a:r>
            </a:p>
          </p:txBody>
        </p:sp>
        <p:sp>
          <p:nvSpPr>
            <p:cNvPr id="5139" name="Oval 65">
              <a:extLst>
                <a:ext uri="{FF2B5EF4-FFF2-40B4-BE49-F238E27FC236}">
                  <a16:creationId xmlns:a16="http://schemas.microsoft.com/office/drawing/2014/main" id="{82829289-3774-6564-B3EB-BDAC26F5F98D}"/>
                </a:ext>
              </a:extLst>
            </p:cNvPr>
            <p:cNvSpPr>
              <a:spLocks noChangeAspect="1" noChangeArrowheads="1"/>
            </p:cNvSpPr>
            <p:nvPr/>
          </p:nvSpPr>
          <p:spPr bwMode="auto">
            <a:xfrm rot="10800000" flipV="1">
              <a:off x="4013507" y="4776589"/>
              <a:ext cx="144003" cy="144000"/>
            </a:xfrm>
            <a:prstGeom prst="ellipse">
              <a:avLst/>
            </a:prstGeom>
            <a:solidFill>
              <a:schemeClr val="bg1"/>
            </a:solidFill>
            <a:ln w="19050">
              <a:solidFill>
                <a:schemeClr val="tx1"/>
              </a:solidFill>
              <a:round/>
              <a:headEnd/>
              <a:tailEnd/>
            </a:ln>
            <a:effectLst/>
          </p:spPr>
          <p:txBody>
            <a:bodyPr wrap="none" anchor="ctr"/>
            <a:lstStyle/>
            <a:p>
              <a:pPr eaLnBrk="0" hangingPunct="0">
                <a:defRPr/>
              </a:pPr>
              <a:endParaRPr lang="en-US" sz="1800">
                <a:latin typeface="+mj-lt"/>
              </a:endParaRPr>
            </a:p>
          </p:txBody>
        </p:sp>
      </p:grpSp>
    </p:spTree>
    <p:extLst>
      <p:ext uri="{BB962C8B-B14F-4D97-AF65-F5344CB8AC3E}">
        <p14:creationId xmlns:p14="http://schemas.microsoft.com/office/powerpoint/2010/main" val="224301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left)">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5138"/>
                                        </p:tgtEl>
                                        <p:attrNameLst>
                                          <p:attrName>style.visibility</p:attrName>
                                        </p:attrNameLst>
                                      </p:cBhvr>
                                      <p:to>
                                        <p:strVal val="visible"/>
                                      </p:to>
                                    </p:set>
                                    <p:animEffect transition="in" filter="wipe(left)">
                                      <p:cBhvr>
                                        <p:cTn id="35" dur="500"/>
                                        <p:tgtEl>
                                          <p:spTgt spid="513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left)">
                                      <p:cBhvr>
                                        <p:cTn id="40" dur="500"/>
                                        <p:tgtEl>
                                          <p:spTgt spid="37"/>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P spid="513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56330" y="558800"/>
            <a:ext cx="9043200" cy="6182568"/>
          </a:xfrm>
        </p:spPr>
        <p:txBody>
          <a:bodyPr/>
          <a:lstStyle/>
          <a:p>
            <a:pPr>
              <a:lnSpc>
                <a:spcPct val="99000"/>
              </a:lnSpc>
            </a:pPr>
            <a:r>
              <a:rPr lang="en-US" dirty="0"/>
              <a:t>Standardization of the effects is one solution to disparate measures.</a:t>
            </a:r>
          </a:p>
          <a:p>
            <a:pPr lvl="1">
              <a:lnSpc>
                <a:spcPct val="99000"/>
              </a:lnSpc>
            </a:pPr>
            <a:r>
              <a:rPr lang="en-US" dirty="0"/>
              <a:t>The standardized mean difference (SMD) = </a:t>
            </a:r>
            <a:r>
              <a:rPr lang="en-US" dirty="0">
                <a:sym typeface="Symbol" panose="05050102010706020507" pitchFamily="18" charset="2"/>
              </a:rPr>
              <a:t></a:t>
            </a:r>
            <a:r>
              <a:rPr lang="en-US" dirty="0" err="1">
                <a:sym typeface="Symbol" panose="05050102010706020507" pitchFamily="18" charset="2"/>
              </a:rPr>
              <a:t>meanSD</a:t>
            </a:r>
            <a:r>
              <a:rPr lang="en-US" dirty="0">
                <a:sym typeface="Symbol" panose="05050102010706020507" pitchFamily="18" charset="2"/>
              </a:rPr>
              <a:t>,</a:t>
            </a:r>
            <a:br>
              <a:rPr lang="en-US" dirty="0">
                <a:sym typeface="Symbol" panose="05050102010706020507" pitchFamily="18" charset="2"/>
              </a:rPr>
            </a:br>
            <a:r>
              <a:rPr lang="en-US" dirty="0">
                <a:sym typeface="Symbol" panose="05050102010706020507" pitchFamily="18" charset="2"/>
              </a:rPr>
              <a:t>where mean is the difference or change in the mean, </a:t>
            </a:r>
            <a:br>
              <a:rPr lang="en-US" dirty="0">
                <a:sym typeface="Symbol" panose="05050102010706020507" pitchFamily="18" charset="2"/>
              </a:rPr>
            </a:br>
            <a:r>
              <a:rPr lang="en-US" dirty="0">
                <a:sym typeface="Symbol" panose="05050102010706020507" pitchFamily="18" charset="2"/>
              </a:rPr>
              <a:t>and SD = an appropriate between-subject standard deviation.</a:t>
            </a:r>
            <a:endParaRPr lang="en-US" dirty="0"/>
          </a:p>
          <a:p>
            <a:pPr lvl="1">
              <a:lnSpc>
                <a:spcPct val="99000"/>
              </a:lnSpc>
            </a:pPr>
            <a:r>
              <a:rPr lang="en-US" dirty="0"/>
              <a:t>The SMD was devised by Jacob Cohen, hence Cohen's d.</a:t>
            </a:r>
          </a:p>
          <a:p>
            <a:pPr>
              <a:lnSpc>
                <a:spcPct val="99000"/>
              </a:lnSpc>
            </a:pPr>
            <a:r>
              <a:rPr lang="en-US" dirty="0"/>
              <a:t>Gene Glass suggested use of the SMD for meta-analysis</a:t>
            </a:r>
            <a:r>
              <a:rPr lang="en-US" dirty="0">
                <a:sym typeface="Symbol" panose="05050102010706020507" pitchFamily="18" charset="2"/>
              </a:rPr>
              <a:t>.</a:t>
            </a:r>
            <a:endParaRPr lang="en-US" dirty="0"/>
          </a:p>
          <a:p>
            <a:pPr lvl="1">
              <a:lnSpc>
                <a:spcPct val="99000"/>
              </a:lnSpc>
            </a:pPr>
            <a:r>
              <a:rPr lang="en-US" dirty="0"/>
              <a:t>The numerator and denominator of the SMD have the same units.</a:t>
            </a:r>
          </a:p>
          <a:p>
            <a:pPr lvl="1">
              <a:lnSpc>
                <a:spcPct val="99000"/>
              </a:lnSpc>
            </a:pPr>
            <a:r>
              <a:rPr lang="en-US" dirty="0"/>
              <a:t>Hence the units cancel out to make the SMD dimensionless.</a:t>
            </a:r>
          </a:p>
          <a:p>
            <a:pPr lvl="1">
              <a:lnSpc>
                <a:spcPct val="99000"/>
              </a:lnSpc>
            </a:pPr>
            <a:r>
              <a:rPr lang="en-US" dirty="0"/>
              <a:t>For linear transformations between units (i.e., add and/or multiply by a constant), </a:t>
            </a:r>
            <a:r>
              <a:rPr lang="en-US" dirty="0">
                <a:sym typeface="Symbol" panose="05050102010706020507" pitchFamily="18" charset="2"/>
              </a:rPr>
              <a:t></a:t>
            </a:r>
            <a:r>
              <a:rPr lang="en-US" dirty="0" err="1">
                <a:sym typeface="Symbol" panose="05050102010706020507" pitchFamily="18" charset="2"/>
              </a:rPr>
              <a:t>meanSD</a:t>
            </a:r>
            <a:r>
              <a:rPr lang="en-US" dirty="0">
                <a:sym typeface="Symbol" panose="05050102010706020507" pitchFamily="18" charset="2"/>
              </a:rPr>
              <a:t> has the same value:</a:t>
            </a:r>
          </a:p>
          <a:p>
            <a:pPr lvl="2">
              <a:lnSpc>
                <a:spcPct val="99000"/>
              </a:lnSpc>
            </a:pPr>
            <a:r>
              <a:rPr lang="en-US" dirty="0">
                <a:sym typeface="Symbol" panose="05050102010706020507" pitchFamily="18" charset="2"/>
              </a:rPr>
              <a:t></a:t>
            </a:r>
            <a:r>
              <a:rPr lang="en-US" dirty="0" err="1">
                <a:sym typeface="Symbol" panose="05050102010706020507" pitchFamily="18" charset="2"/>
              </a:rPr>
              <a:t>mean</a:t>
            </a:r>
            <a:r>
              <a:rPr lang="en-US" baseline="-25000" dirty="0" err="1">
                <a:sym typeface="Symbol" panose="05050102010706020507" pitchFamily="18" charset="2"/>
              </a:rPr>
              <a:t>Y</a:t>
            </a:r>
            <a:r>
              <a:rPr lang="en-US" dirty="0" err="1">
                <a:sym typeface="Symbol" panose="05050102010706020507" pitchFamily="18" charset="2"/>
              </a:rPr>
              <a:t>SD</a:t>
            </a:r>
            <a:r>
              <a:rPr lang="en-US" baseline="-25000" dirty="0" err="1">
                <a:sym typeface="Symbol" panose="05050102010706020507" pitchFamily="18" charset="2"/>
              </a:rPr>
              <a:t>Y</a:t>
            </a:r>
            <a:r>
              <a:rPr lang="en-US" dirty="0">
                <a:sym typeface="Symbol" panose="05050102010706020507" pitchFamily="18" charset="2"/>
              </a:rPr>
              <a:t> = k.</a:t>
            </a:r>
            <a:r>
              <a:rPr lang="en-US" dirty="0" err="1">
                <a:sym typeface="Symbol" panose="05050102010706020507" pitchFamily="18" charset="2"/>
              </a:rPr>
              <a:t>mean</a:t>
            </a:r>
            <a:r>
              <a:rPr lang="en-US" baseline="-25000" dirty="0" err="1">
                <a:sym typeface="Symbol" panose="05050102010706020507" pitchFamily="18" charset="2"/>
              </a:rPr>
              <a:t>X</a:t>
            </a:r>
            <a:r>
              <a:rPr lang="en-US" dirty="0" err="1">
                <a:sym typeface="Symbol" panose="05050102010706020507" pitchFamily="18" charset="2"/>
              </a:rPr>
              <a:t>k.SD</a:t>
            </a:r>
            <a:r>
              <a:rPr lang="en-US" baseline="-25000" dirty="0" err="1">
                <a:sym typeface="Symbol" panose="05050102010706020507" pitchFamily="18" charset="2"/>
              </a:rPr>
              <a:t>X</a:t>
            </a:r>
            <a:r>
              <a:rPr lang="en-US" dirty="0">
                <a:sym typeface="Symbol" panose="05050102010706020507" pitchFamily="18" charset="2"/>
              </a:rPr>
              <a:t> = </a:t>
            </a:r>
            <a:r>
              <a:rPr lang="en-US" dirty="0" err="1">
                <a:sym typeface="Symbol" panose="05050102010706020507" pitchFamily="18" charset="2"/>
              </a:rPr>
              <a:t>mean</a:t>
            </a:r>
            <a:r>
              <a:rPr lang="en-US" baseline="-25000" dirty="0" err="1">
                <a:sym typeface="Symbol" panose="05050102010706020507" pitchFamily="18" charset="2"/>
              </a:rPr>
              <a:t>X</a:t>
            </a:r>
            <a:r>
              <a:rPr lang="en-US" dirty="0" err="1">
                <a:sym typeface="Symbol" panose="05050102010706020507" pitchFamily="18" charset="2"/>
              </a:rPr>
              <a:t>SD</a:t>
            </a:r>
            <a:r>
              <a:rPr lang="en-US" baseline="-25000" dirty="0" err="1">
                <a:sym typeface="Symbol" panose="05050102010706020507" pitchFamily="18" charset="2"/>
              </a:rPr>
              <a:t>X</a:t>
            </a:r>
            <a:r>
              <a:rPr lang="en-US" dirty="0">
                <a:sym typeface="Symbol" panose="05050102010706020507" pitchFamily="18" charset="2"/>
              </a:rPr>
              <a:t>.</a:t>
            </a:r>
            <a:endParaRPr lang="en-US" dirty="0"/>
          </a:p>
          <a:p>
            <a:pPr lvl="1">
              <a:lnSpc>
                <a:spcPct val="99000"/>
              </a:lnSpc>
            </a:pPr>
            <a:r>
              <a:rPr lang="en-US" dirty="0"/>
              <a:t>Even for non-linear transformations (e.g., power = k.speed</a:t>
            </a:r>
            <a:r>
              <a:rPr lang="en-US" baseline="30000" dirty="0"/>
              <a:t>3</a:t>
            </a:r>
            <a:r>
              <a:rPr lang="en-US" dirty="0"/>
              <a:t> in rowing), </a:t>
            </a:r>
            <a:r>
              <a:rPr lang="en-US" dirty="0">
                <a:sym typeface="Symbol" panose="05050102010706020507" pitchFamily="18" charset="2"/>
              </a:rPr>
              <a:t></a:t>
            </a:r>
            <a:r>
              <a:rPr lang="en-US" dirty="0" err="1">
                <a:sym typeface="Symbol" panose="05050102010706020507" pitchFamily="18" charset="2"/>
              </a:rPr>
              <a:t>meanSD</a:t>
            </a:r>
            <a:r>
              <a:rPr lang="en-US" dirty="0">
                <a:sym typeface="Symbol" panose="05050102010706020507" pitchFamily="18" charset="2"/>
              </a:rPr>
              <a:t> has practically the same value, when mean and SD are sufficiently small (&lt;10% of the mean):</a:t>
            </a:r>
          </a:p>
          <a:p>
            <a:pPr lvl="2">
              <a:lnSpc>
                <a:spcPct val="99000"/>
              </a:lnSpc>
            </a:pPr>
            <a:r>
              <a:rPr lang="en-US" dirty="0">
                <a:sym typeface="Symbol" panose="05050102010706020507" pitchFamily="18" charset="2"/>
              </a:rPr>
              <a:t>If Y = f(X), then </a:t>
            </a:r>
            <a:r>
              <a:rPr lang="en-US" dirty="0" err="1">
                <a:sym typeface="Symbol" panose="05050102010706020507" pitchFamily="18" charset="2"/>
              </a:rPr>
              <a:t>mean</a:t>
            </a:r>
            <a:r>
              <a:rPr lang="en-US" baseline="-25000" dirty="0" err="1">
                <a:sym typeface="Symbol" panose="05050102010706020507" pitchFamily="18" charset="2"/>
              </a:rPr>
              <a:t>Y</a:t>
            </a:r>
            <a:r>
              <a:rPr lang="en-US" dirty="0">
                <a:sym typeface="Symbol" panose="05050102010706020507" pitchFamily="18" charset="2"/>
              </a:rPr>
              <a:t>  f(X).</a:t>
            </a:r>
            <a:r>
              <a:rPr lang="en-US" dirty="0" err="1">
                <a:sym typeface="Symbol" panose="05050102010706020507" pitchFamily="18" charset="2"/>
              </a:rPr>
              <a:t>mean</a:t>
            </a:r>
            <a:r>
              <a:rPr lang="en-US" baseline="-25000" dirty="0" err="1">
                <a:sym typeface="Symbol" panose="05050102010706020507" pitchFamily="18" charset="2"/>
              </a:rPr>
              <a:t>X</a:t>
            </a:r>
            <a:r>
              <a:rPr lang="en-US" dirty="0">
                <a:sym typeface="Symbol" panose="05050102010706020507" pitchFamily="18" charset="2"/>
              </a:rPr>
              <a:t>, and SD</a:t>
            </a:r>
            <a:r>
              <a:rPr lang="en-US" baseline="-25000" dirty="0">
                <a:sym typeface="Symbol" panose="05050102010706020507" pitchFamily="18" charset="2"/>
              </a:rPr>
              <a:t>Y</a:t>
            </a:r>
            <a:r>
              <a:rPr lang="en-US" dirty="0">
                <a:sym typeface="Symbol" panose="05050102010706020507" pitchFamily="18" charset="2"/>
              </a:rPr>
              <a:t>  f(X).SD</a:t>
            </a:r>
            <a:r>
              <a:rPr lang="en-US" baseline="-25000" dirty="0">
                <a:sym typeface="Symbol" panose="05050102010706020507" pitchFamily="18" charset="2"/>
              </a:rPr>
              <a:t>X</a:t>
            </a:r>
          </a:p>
          <a:p>
            <a:pPr lvl="2">
              <a:lnSpc>
                <a:spcPct val="99000"/>
              </a:lnSpc>
            </a:pPr>
            <a:r>
              <a:rPr lang="en-US" dirty="0"/>
              <a:t>Hence </a:t>
            </a:r>
            <a:r>
              <a:rPr lang="en-US" dirty="0">
                <a:sym typeface="Symbol" panose="05050102010706020507" pitchFamily="18" charset="2"/>
              </a:rPr>
              <a:t></a:t>
            </a:r>
            <a:r>
              <a:rPr lang="en-US" dirty="0" err="1">
                <a:sym typeface="Symbol" panose="05050102010706020507" pitchFamily="18" charset="2"/>
              </a:rPr>
              <a:t>mean</a:t>
            </a:r>
            <a:r>
              <a:rPr lang="en-US" baseline="-25000" dirty="0" err="1">
                <a:sym typeface="Symbol" panose="05050102010706020507" pitchFamily="18" charset="2"/>
              </a:rPr>
              <a:t>Y</a:t>
            </a:r>
            <a:r>
              <a:rPr lang="en-US" dirty="0" err="1">
                <a:sym typeface="Symbol" panose="05050102010706020507" pitchFamily="18" charset="2"/>
              </a:rPr>
              <a:t>SD</a:t>
            </a:r>
            <a:r>
              <a:rPr lang="en-US" baseline="-25000" dirty="0" err="1">
                <a:sym typeface="Symbol" panose="05050102010706020507" pitchFamily="18" charset="2"/>
              </a:rPr>
              <a:t>Y</a:t>
            </a:r>
            <a:r>
              <a:rPr lang="en-US" dirty="0">
                <a:sym typeface="Symbol" panose="05050102010706020507" pitchFamily="18" charset="2"/>
              </a:rPr>
              <a:t>  f(X).</a:t>
            </a:r>
            <a:r>
              <a:rPr lang="en-US" dirty="0" err="1">
                <a:sym typeface="Symbol" panose="05050102010706020507" pitchFamily="18" charset="2"/>
              </a:rPr>
              <a:t>mean</a:t>
            </a:r>
            <a:r>
              <a:rPr lang="en-US" baseline="-25000" dirty="0" err="1">
                <a:sym typeface="Symbol" panose="05050102010706020507" pitchFamily="18" charset="2"/>
              </a:rPr>
              <a:t>X</a:t>
            </a:r>
            <a:r>
              <a:rPr lang="en-US" dirty="0" err="1">
                <a:sym typeface="Symbol" panose="05050102010706020507" pitchFamily="18" charset="2"/>
              </a:rPr>
              <a:t>f</a:t>
            </a:r>
            <a:r>
              <a:rPr lang="en-US" dirty="0">
                <a:sym typeface="Symbol" panose="05050102010706020507" pitchFamily="18" charset="2"/>
              </a:rPr>
              <a:t>(X).SD</a:t>
            </a:r>
            <a:r>
              <a:rPr lang="en-US" baseline="-25000" dirty="0">
                <a:sym typeface="Symbol" panose="05050102010706020507" pitchFamily="18" charset="2"/>
              </a:rPr>
              <a:t>X</a:t>
            </a:r>
            <a:r>
              <a:rPr lang="en-US" dirty="0">
                <a:sym typeface="Symbol" panose="05050102010706020507" pitchFamily="18" charset="2"/>
              </a:rPr>
              <a:t> = </a:t>
            </a:r>
            <a:r>
              <a:rPr lang="en-US" dirty="0" err="1">
                <a:sym typeface="Symbol" panose="05050102010706020507" pitchFamily="18" charset="2"/>
              </a:rPr>
              <a:t>mean</a:t>
            </a:r>
            <a:r>
              <a:rPr lang="en-US" baseline="-25000" dirty="0" err="1">
                <a:sym typeface="Symbol" panose="05050102010706020507" pitchFamily="18" charset="2"/>
              </a:rPr>
              <a:t>X</a:t>
            </a:r>
            <a:r>
              <a:rPr lang="en-US" dirty="0" err="1">
                <a:sym typeface="Symbol" panose="05050102010706020507" pitchFamily="18" charset="2"/>
              </a:rPr>
              <a:t>SD</a:t>
            </a:r>
            <a:r>
              <a:rPr lang="en-US" baseline="-25000" dirty="0" err="1">
                <a:sym typeface="Symbol" panose="05050102010706020507" pitchFamily="18" charset="2"/>
              </a:rPr>
              <a:t>X</a:t>
            </a:r>
            <a:r>
              <a:rPr lang="en-US" dirty="0">
                <a:sym typeface="Symbol" panose="05050102010706020507" pitchFamily="18" charset="2"/>
              </a:rPr>
              <a:t>.</a:t>
            </a:r>
            <a:endParaRPr lang="en-US" dirty="0"/>
          </a:p>
        </p:txBody>
      </p:sp>
      <p:sp>
        <p:nvSpPr>
          <p:cNvPr id="2" name="Rectangle 2">
            <a:extLst>
              <a:ext uri="{FF2B5EF4-FFF2-40B4-BE49-F238E27FC236}">
                <a16:creationId xmlns:a16="http://schemas.microsoft.com/office/drawing/2014/main" id="{8FD42EA1-3AFA-2855-869E-8CA2954DF055}"/>
              </a:ext>
            </a:extLst>
          </p:cNvPr>
          <p:cNvSpPr>
            <a:spLocks noGrp="1" noChangeArrowheads="1"/>
          </p:cNvSpPr>
          <p:nvPr>
            <p:ph type="title"/>
          </p:nvPr>
        </p:nvSpPr>
        <p:spPr>
          <a:xfrm>
            <a:off x="55881" y="6524"/>
            <a:ext cx="9044098" cy="572540"/>
          </a:xfrm>
        </p:spPr>
        <p:txBody>
          <a:bodyPr/>
          <a:lstStyle/>
          <a:p>
            <a:r>
              <a:rPr lang="en-US" dirty="0"/>
              <a:t>Standardization for combining mean effects in meta-analysis</a:t>
            </a:r>
          </a:p>
        </p:txBody>
      </p:sp>
    </p:spTree>
    <p:extLst>
      <p:ext uri="{BB962C8B-B14F-4D97-AF65-F5344CB8AC3E}">
        <p14:creationId xmlns:p14="http://schemas.microsoft.com/office/powerpoint/2010/main" val="3971252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88900" y="25574"/>
            <a:ext cx="8991600" cy="6715794"/>
          </a:xfrm>
        </p:spPr>
        <p:txBody>
          <a:bodyPr/>
          <a:lstStyle/>
          <a:p>
            <a:pPr>
              <a:lnSpc>
                <a:spcPct val="97000"/>
              </a:lnSpc>
            </a:pPr>
            <a:r>
              <a:rPr lang="en-US" dirty="0"/>
              <a:t>The SMD captures the notion that the magnitude of the difference in means should be interpreted according to the overlap of the two distributions of the values.</a:t>
            </a:r>
          </a:p>
          <a:p>
            <a:pPr lvl="1">
              <a:lnSpc>
                <a:spcPct val="97000"/>
              </a:lnSpc>
            </a:pPr>
            <a:r>
              <a:rPr lang="en-US" dirty="0"/>
              <a:t>Example: IQs of</a:t>
            </a:r>
            <a:br>
              <a:rPr lang="en-US" dirty="0"/>
            </a:br>
            <a:r>
              <a:rPr lang="en-US" dirty="0"/>
              <a:t>females and males</a:t>
            </a:r>
          </a:p>
          <a:p>
            <a:pPr>
              <a:lnSpc>
                <a:spcPct val="97000"/>
              </a:lnSpc>
            </a:pPr>
            <a:endParaRPr lang="en-US" dirty="0"/>
          </a:p>
          <a:p>
            <a:pPr>
              <a:lnSpc>
                <a:spcPct val="97000"/>
              </a:lnSpc>
            </a:pPr>
            <a:endParaRPr lang="en-US" dirty="0"/>
          </a:p>
          <a:p>
            <a:pPr>
              <a:lnSpc>
                <a:spcPct val="97000"/>
              </a:lnSpc>
            </a:pPr>
            <a:endParaRPr lang="en-US" dirty="0"/>
          </a:p>
          <a:p>
            <a:pPr>
              <a:lnSpc>
                <a:spcPct val="97000"/>
              </a:lnSpc>
            </a:pPr>
            <a:endParaRPr lang="en-US" sz="1600" dirty="0"/>
          </a:p>
          <a:p>
            <a:pPr>
              <a:lnSpc>
                <a:spcPct val="97000"/>
              </a:lnSpc>
            </a:pPr>
            <a:endParaRPr lang="en-US" dirty="0"/>
          </a:p>
          <a:p>
            <a:pPr>
              <a:lnSpc>
                <a:spcPct val="97000"/>
              </a:lnSpc>
            </a:pPr>
            <a:endParaRPr lang="en-US" dirty="0"/>
          </a:p>
          <a:p>
            <a:pPr>
              <a:lnSpc>
                <a:spcPct val="97000"/>
              </a:lnSpc>
            </a:pPr>
            <a:r>
              <a:rPr lang="en-US" dirty="0"/>
              <a:t>But which SD should be used, males' or females'?</a:t>
            </a:r>
          </a:p>
          <a:p>
            <a:pPr lvl="1">
              <a:lnSpc>
                <a:spcPct val="97000"/>
              </a:lnSpc>
            </a:pPr>
            <a:r>
              <a:rPr lang="en-US" dirty="0"/>
              <a:t>For a simple comparison of means, use the SD of the "reference" group.</a:t>
            </a:r>
          </a:p>
          <a:p>
            <a:pPr lvl="2">
              <a:lnSpc>
                <a:spcPct val="97000"/>
              </a:lnSpc>
            </a:pPr>
            <a:r>
              <a:rPr lang="en-US" dirty="0"/>
              <a:t>Example: IQ of females and males = 105 ± 15 and 100 ± 20.</a:t>
            </a:r>
          </a:p>
          <a:p>
            <a:pPr marL="685800" lvl="2" indent="0">
              <a:lnSpc>
                <a:spcPct val="97000"/>
              </a:lnSpc>
              <a:buNone/>
            </a:pPr>
            <a:r>
              <a:rPr lang="en-US" dirty="0"/>
              <a:t>	The SMD for females referenced to males = (105-100)/20 = 0.25.</a:t>
            </a:r>
          </a:p>
          <a:p>
            <a:pPr marL="685800" lvl="2" indent="0">
              <a:lnSpc>
                <a:spcPct val="97000"/>
              </a:lnSpc>
              <a:buNone/>
            </a:pPr>
            <a:r>
              <a:rPr lang="en-US" dirty="0"/>
              <a:t>	The SMD for males referenced to females = (100-105)/15 = -0.33.</a:t>
            </a:r>
          </a:p>
          <a:p>
            <a:pPr lvl="1">
              <a:lnSpc>
                <a:spcPct val="97000"/>
              </a:lnSpc>
            </a:pPr>
            <a:r>
              <a:rPr lang="en-US" dirty="0"/>
              <a:t>Averaging the SMD is equivalent to using the harmonic mean of the SDs.</a:t>
            </a:r>
          </a:p>
          <a:p>
            <a:pPr lvl="2">
              <a:lnSpc>
                <a:spcPct val="97000"/>
              </a:lnSpc>
            </a:pPr>
            <a:r>
              <a:rPr lang="en-US" dirty="0"/>
              <a:t>The usual mean of the SDs or </a:t>
            </a:r>
            <a:r>
              <a:rPr lang="en-US" dirty="0">
                <a:sym typeface="Symbol" panose="05050102010706020507" pitchFamily="18" charset="2"/>
              </a:rPr>
              <a:t>(mean of </a:t>
            </a:r>
            <a:r>
              <a:rPr lang="en-US" dirty="0"/>
              <a:t>SD</a:t>
            </a:r>
            <a:r>
              <a:rPr lang="en-US" baseline="30000" dirty="0"/>
              <a:t>2</a:t>
            </a:r>
            <a:r>
              <a:rPr lang="en-US" dirty="0"/>
              <a:t>) would be wrong.</a:t>
            </a:r>
          </a:p>
          <a:p>
            <a:pPr marL="685800" lvl="2" indent="0">
              <a:lnSpc>
                <a:spcPct val="97000"/>
              </a:lnSpc>
              <a:buNone/>
            </a:pPr>
            <a:endParaRPr lang="en-US" dirty="0"/>
          </a:p>
        </p:txBody>
      </p:sp>
      <p:grpSp>
        <p:nvGrpSpPr>
          <p:cNvPr id="22" name="Group 21">
            <a:extLst>
              <a:ext uri="{FF2B5EF4-FFF2-40B4-BE49-F238E27FC236}">
                <a16:creationId xmlns:a16="http://schemas.microsoft.com/office/drawing/2014/main" id="{DE0B31BD-7EA5-04B0-E6CB-A9EF69D7378E}"/>
              </a:ext>
            </a:extLst>
          </p:cNvPr>
          <p:cNvGrpSpPr/>
          <p:nvPr/>
        </p:nvGrpSpPr>
        <p:grpSpPr>
          <a:xfrm>
            <a:off x="3203848" y="1325925"/>
            <a:ext cx="2416175" cy="2533838"/>
            <a:chOff x="1860827" y="1459067"/>
            <a:chExt cx="2416175" cy="2533838"/>
          </a:xfrm>
        </p:grpSpPr>
        <p:sp>
          <p:nvSpPr>
            <p:cNvPr id="3" name="Rectangle 27">
              <a:extLst>
                <a:ext uri="{FF2B5EF4-FFF2-40B4-BE49-F238E27FC236}">
                  <a16:creationId xmlns:a16="http://schemas.microsoft.com/office/drawing/2014/main" id="{06D23880-5FA7-840E-2C1E-6BBA652C5843}"/>
                </a:ext>
              </a:extLst>
            </p:cNvPr>
            <p:cNvSpPr>
              <a:spLocks noChangeArrowheads="1"/>
            </p:cNvSpPr>
            <p:nvPr/>
          </p:nvSpPr>
          <p:spPr bwMode="auto">
            <a:xfrm>
              <a:off x="1860827" y="1459067"/>
              <a:ext cx="2416175" cy="253383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 name="Rectangle 28">
              <a:extLst>
                <a:ext uri="{FF2B5EF4-FFF2-40B4-BE49-F238E27FC236}">
                  <a16:creationId xmlns:a16="http://schemas.microsoft.com/office/drawing/2014/main" id="{8B2B49DE-DD2C-7F92-DCCE-2C5275DC639D}"/>
                </a:ext>
              </a:extLst>
            </p:cNvPr>
            <p:cNvSpPr>
              <a:spLocks noChangeArrowheads="1"/>
            </p:cNvSpPr>
            <p:nvPr/>
          </p:nvSpPr>
          <p:spPr bwMode="auto">
            <a:xfrm>
              <a:off x="2052915" y="2392218"/>
              <a:ext cx="2043113" cy="1192213"/>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ctr"/>
              <a:r>
                <a:rPr lang="en-US" altLang="en-AU" sz="1800">
                  <a:solidFill>
                    <a:schemeClr val="tx2"/>
                  </a:solidFill>
                  <a:latin typeface="Arial" charset="0"/>
                </a:rPr>
                <a:t> </a:t>
              </a:r>
            </a:p>
          </p:txBody>
        </p:sp>
        <p:sp>
          <p:nvSpPr>
            <p:cNvPr id="5" name="Rectangle 29">
              <a:extLst>
                <a:ext uri="{FF2B5EF4-FFF2-40B4-BE49-F238E27FC236}">
                  <a16:creationId xmlns:a16="http://schemas.microsoft.com/office/drawing/2014/main" id="{B56150CA-A3A7-F11E-2763-A5406ED87768}"/>
                </a:ext>
              </a:extLst>
            </p:cNvPr>
            <p:cNvSpPr>
              <a:spLocks noChangeArrowheads="1"/>
            </p:cNvSpPr>
            <p:nvPr/>
          </p:nvSpPr>
          <p:spPr bwMode="auto">
            <a:xfrm>
              <a:off x="2885616" y="3552845"/>
              <a:ext cx="480900" cy="428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2200" dirty="0">
                  <a:latin typeface="Arial" charset="0"/>
                </a:rPr>
                <a:t>IQ</a:t>
              </a:r>
              <a:endParaRPr lang="en-US" altLang="en-AU" sz="2200" dirty="0">
                <a:latin typeface="Arial" charset="0"/>
              </a:endParaRPr>
            </a:p>
          </p:txBody>
        </p:sp>
        <p:sp>
          <p:nvSpPr>
            <p:cNvPr id="6" name="Freeform 30">
              <a:extLst>
                <a:ext uri="{FF2B5EF4-FFF2-40B4-BE49-F238E27FC236}">
                  <a16:creationId xmlns:a16="http://schemas.microsoft.com/office/drawing/2014/main" id="{33A86F0B-2398-CD67-FE2F-F1DBF3237209}"/>
                </a:ext>
              </a:extLst>
            </p:cNvPr>
            <p:cNvSpPr>
              <a:spLocks/>
            </p:cNvSpPr>
            <p:nvPr/>
          </p:nvSpPr>
          <p:spPr bwMode="auto">
            <a:xfrm>
              <a:off x="2094190" y="2468419"/>
              <a:ext cx="1903413" cy="1122363"/>
            </a:xfrm>
            <a:custGeom>
              <a:avLst/>
              <a:gdLst>
                <a:gd name="T0" fmla="*/ 0 w 1512"/>
                <a:gd name="T1" fmla="*/ 705 h 972"/>
                <a:gd name="T2" fmla="*/ 117 w 1512"/>
                <a:gd name="T3" fmla="*/ 703 h 972"/>
                <a:gd name="T4" fmla="*/ 238 w 1512"/>
                <a:gd name="T5" fmla="*/ 679 h 972"/>
                <a:gd name="T6" fmla="*/ 312 w 1512"/>
                <a:gd name="T7" fmla="*/ 604 h 972"/>
                <a:gd name="T8" fmla="*/ 404 w 1512"/>
                <a:gd name="T9" fmla="*/ 426 h 972"/>
                <a:gd name="T10" fmla="*/ 542 w 1512"/>
                <a:gd name="T11" fmla="*/ 72 h 972"/>
                <a:gd name="T12" fmla="*/ 576 w 1512"/>
                <a:gd name="T13" fmla="*/ 15 h 972"/>
                <a:gd name="T14" fmla="*/ 607 w 1512"/>
                <a:gd name="T15" fmla="*/ 2 h 972"/>
                <a:gd name="T16" fmla="*/ 642 w 1512"/>
                <a:gd name="T17" fmla="*/ 28 h 972"/>
                <a:gd name="T18" fmla="*/ 704 w 1512"/>
                <a:gd name="T19" fmla="*/ 133 h 972"/>
                <a:gd name="T20" fmla="*/ 787 w 1512"/>
                <a:gd name="T21" fmla="*/ 336 h 972"/>
                <a:gd name="T22" fmla="*/ 883 w 1512"/>
                <a:gd name="T23" fmla="*/ 556 h 972"/>
                <a:gd name="T24" fmla="*/ 971 w 1512"/>
                <a:gd name="T25" fmla="*/ 655 h 972"/>
                <a:gd name="T26" fmla="*/ 1047 w 1512"/>
                <a:gd name="T27" fmla="*/ 694 h 972"/>
                <a:gd name="T28" fmla="*/ 1137 w 1512"/>
                <a:gd name="T29" fmla="*/ 700 h 972"/>
                <a:gd name="T30" fmla="*/ 1199 w 1512"/>
                <a:gd name="T31" fmla="*/ 700 h 9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512" h="972">
                  <a:moveTo>
                    <a:pt x="0" y="969"/>
                  </a:moveTo>
                  <a:cubicBezTo>
                    <a:pt x="24" y="969"/>
                    <a:pt x="97" y="972"/>
                    <a:pt x="147" y="966"/>
                  </a:cubicBezTo>
                  <a:cubicBezTo>
                    <a:pt x="197" y="960"/>
                    <a:pt x="259" y="955"/>
                    <a:pt x="300" y="933"/>
                  </a:cubicBezTo>
                  <a:cubicBezTo>
                    <a:pt x="341" y="911"/>
                    <a:pt x="358" y="889"/>
                    <a:pt x="393" y="831"/>
                  </a:cubicBezTo>
                  <a:cubicBezTo>
                    <a:pt x="428" y="773"/>
                    <a:pt x="462" y="707"/>
                    <a:pt x="510" y="585"/>
                  </a:cubicBezTo>
                  <a:cubicBezTo>
                    <a:pt x="558" y="463"/>
                    <a:pt x="648" y="193"/>
                    <a:pt x="684" y="99"/>
                  </a:cubicBezTo>
                  <a:cubicBezTo>
                    <a:pt x="720" y="5"/>
                    <a:pt x="713" y="37"/>
                    <a:pt x="726" y="21"/>
                  </a:cubicBezTo>
                  <a:cubicBezTo>
                    <a:pt x="739" y="5"/>
                    <a:pt x="751" y="0"/>
                    <a:pt x="765" y="3"/>
                  </a:cubicBezTo>
                  <a:cubicBezTo>
                    <a:pt x="779" y="6"/>
                    <a:pt x="790" y="9"/>
                    <a:pt x="810" y="39"/>
                  </a:cubicBezTo>
                  <a:cubicBezTo>
                    <a:pt x="830" y="69"/>
                    <a:pt x="858" y="113"/>
                    <a:pt x="888" y="183"/>
                  </a:cubicBezTo>
                  <a:cubicBezTo>
                    <a:pt x="918" y="253"/>
                    <a:pt x="956" y="365"/>
                    <a:pt x="993" y="462"/>
                  </a:cubicBezTo>
                  <a:cubicBezTo>
                    <a:pt x="1030" y="559"/>
                    <a:pt x="1075" y="692"/>
                    <a:pt x="1113" y="765"/>
                  </a:cubicBezTo>
                  <a:cubicBezTo>
                    <a:pt x="1151" y="838"/>
                    <a:pt x="1190" y="869"/>
                    <a:pt x="1224" y="900"/>
                  </a:cubicBezTo>
                  <a:cubicBezTo>
                    <a:pt x="1258" y="931"/>
                    <a:pt x="1285" y="944"/>
                    <a:pt x="1320" y="954"/>
                  </a:cubicBezTo>
                  <a:cubicBezTo>
                    <a:pt x="1355" y="964"/>
                    <a:pt x="1402" y="962"/>
                    <a:pt x="1434" y="963"/>
                  </a:cubicBezTo>
                  <a:cubicBezTo>
                    <a:pt x="1466" y="964"/>
                    <a:pt x="1489" y="963"/>
                    <a:pt x="1512" y="963"/>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31">
              <a:extLst>
                <a:ext uri="{FF2B5EF4-FFF2-40B4-BE49-F238E27FC236}">
                  <a16:creationId xmlns:a16="http://schemas.microsoft.com/office/drawing/2014/main" id="{852BBC9B-D724-B85E-3B44-4F4856093617}"/>
                </a:ext>
              </a:extLst>
            </p:cNvPr>
            <p:cNvSpPr>
              <a:spLocks/>
            </p:cNvSpPr>
            <p:nvPr/>
          </p:nvSpPr>
          <p:spPr bwMode="auto">
            <a:xfrm>
              <a:off x="2143402" y="2468419"/>
              <a:ext cx="1901825" cy="1122363"/>
            </a:xfrm>
            <a:custGeom>
              <a:avLst/>
              <a:gdLst>
                <a:gd name="T0" fmla="*/ 0 w 1512"/>
                <a:gd name="T1" fmla="*/ 705 h 972"/>
                <a:gd name="T2" fmla="*/ 116 w 1512"/>
                <a:gd name="T3" fmla="*/ 703 h 972"/>
                <a:gd name="T4" fmla="*/ 238 w 1512"/>
                <a:gd name="T5" fmla="*/ 679 h 972"/>
                <a:gd name="T6" fmla="*/ 311 w 1512"/>
                <a:gd name="T7" fmla="*/ 604 h 972"/>
                <a:gd name="T8" fmla="*/ 404 w 1512"/>
                <a:gd name="T9" fmla="*/ 426 h 972"/>
                <a:gd name="T10" fmla="*/ 542 w 1512"/>
                <a:gd name="T11" fmla="*/ 72 h 972"/>
                <a:gd name="T12" fmla="*/ 575 w 1512"/>
                <a:gd name="T13" fmla="*/ 15 h 972"/>
                <a:gd name="T14" fmla="*/ 606 w 1512"/>
                <a:gd name="T15" fmla="*/ 2 h 972"/>
                <a:gd name="T16" fmla="*/ 642 w 1512"/>
                <a:gd name="T17" fmla="*/ 28 h 972"/>
                <a:gd name="T18" fmla="*/ 704 w 1512"/>
                <a:gd name="T19" fmla="*/ 133 h 972"/>
                <a:gd name="T20" fmla="*/ 787 w 1512"/>
                <a:gd name="T21" fmla="*/ 336 h 972"/>
                <a:gd name="T22" fmla="*/ 882 w 1512"/>
                <a:gd name="T23" fmla="*/ 556 h 972"/>
                <a:gd name="T24" fmla="*/ 970 w 1512"/>
                <a:gd name="T25" fmla="*/ 655 h 972"/>
                <a:gd name="T26" fmla="*/ 1046 w 1512"/>
                <a:gd name="T27" fmla="*/ 694 h 972"/>
                <a:gd name="T28" fmla="*/ 1136 w 1512"/>
                <a:gd name="T29" fmla="*/ 700 h 972"/>
                <a:gd name="T30" fmla="*/ 1198 w 1512"/>
                <a:gd name="T31" fmla="*/ 700 h 9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512" h="972">
                  <a:moveTo>
                    <a:pt x="0" y="969"/>
                  </a:moveTo>
                  <a:cubicBezTo>
                    <a:pt x="24" y="969"/>
                    <a:pt x="97" y="972"/>
                    <a:pt x="147" y="966"/>
                  </a:cubicBezTo>
                  <a:cubicBezTo>
                    <a:pt x="197" y="960"/>
                    <a:pt x="259" y="955"/>
                    <a:pt x="300" y="933"/>
                  </a:cubicBezTo>
                  <a:cubicBezTo>
                    <a:pt x="341" y="911"/>
                    <a:pt x="358" y="889"/>
                    <a:pt x="393" y="831"/>
                  </a:cubicBezTo>
                  <a:cubicBezTo>
                    <a:pt x="428" y="773"/>
                    <a:pt x="462" y="707"/>
                    <a:pt x="510" y="585"/>
                  </a:cubicBezTo>
                  <a:cubicBezTo>
                    <a:pt x="558" y="463"/>
                    <a:pt x="648" y="193"/>
                    <a:pt x="684" y="99"/>
                  </a:cubicBezTo>
                  <a:cubicBezTo>
                    <a:pt x="720" y="5"/>
                    <a:pt x="713" y="37"/>
                    <a:pt x="726" y="21"/>
                  </a:cubicBezTo>
                  <a:cubicBezTo>
                    <a:pt x="739" y="5"/>
                    <a:pt x="751" y="0"/>
                    <a:pt x="765" y="3"/>
                  </a:cubicBezTo>
                  <a:cubicBezTo>
                    <a:pt x="779" y="6"/>
                    <a:pt x="790" y="9"/>
                    <a:pt x="810" y="39"/>
                  </a:cubicBezTo>
                  <a:cubicBezTo>
                    <a:pt x="830" y="69"/>
                    <a:pt x="858" y="113"/>
                    <a:pt x="888" y="183"/>
                  </a:cubicBezTo>
                  <a:cubicBezTo>
                    <a:pt x="918" y="253"/>
                    <a:pt x="956" y="365"/>
                    <a:pt x="993" y="462"/>
                  </a:cubicBezTo>
                  <a:cubicBezTo>
                    <a:pt x="1030" y="559"/>
                    <a:pt x="1075" y="692"/>
                    <a:pt x="1113" y="765"/>
                  </a:cubicBezTo>
                  <a:cubicBezTo>
                    <a:pt x="1151" y="838"/>
                    <a:pt x="1190" y="869"/>
                    <a:pt x="1224" y="900"/>
                  </a:cubicBezTo>
                  <a:cubicBezTo>
                    <a:pt x="1258" y="931"/>
                    <a:pt x="1285" y="944"/>
                    <a:pt x="1320" y="954"/>
                  </a:cubicBezTo>
                  <a:cubicBezTo>
                    <a:pt x="1355" y="964"/>
                    <a:pt x="1402" y="962"/>
                    <a:pt x="1434" y="963"/>
                  </a:cubicBezTo>
                  <a:cubicBezTo>
                    <a:pt x="1466" y="964"/>
                    <a:pt x="1489" y="963"/>
                    <a:pt x="1512" y="963"/>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 name="Group 32">
              <a:extLst>
                <a:ext uri="{FF2B5EF4-FFF2-40B4-BE49-F238E27FC236}">
                  <a16:creationId xmlns:a16="http://schemas.microsoft.com/office/drawing/2014/main" id="{8370328C-0B8C-AAD9-6996-799C6BCAE40F}"/>
                </a:ext>
              </a:extLst>
            </p:cNvPr>
            <p:cNvGrpSpPr>
              <a:grpSpLocks/>
            </p:cNvGrpSpPr>
            <p:nvPr/>
          </p:nvGrpSpPr>
          <p:grpSpPr bwMode="auto">
            <a:xfrm>
              <a:off x="2978427" y="1665244"/>
              <a:ext cx="279400" cy="111125"/>
              <a:chOff x="3584" y="2976"/>
              <a:chExt cx="222" cy="96"/>
            </a:xfrm>
          </p:grpSpPr>
          <p:sp>
            <p:nvSpPr>
              <p:cNvPr id="20" name="Line 33">
                <a:extLst>
                  <a:ext uri="{FF2B5EF4-FFF2-40B4-BE49-F238E27FC236}">
                    <a16:creationId xmlns:a16="http://schemas.microsoft.com/office/drawing/2014/main" id="{3DFEB6D5-3848-C969-9945-A699C1DAE148}"/>
                  </a:ext>
                </a:extLst>
              </p:cNvPr>
              <p:cNvSpPr>
                <a:spLocks noChangeShapeType="1"/>
              </p:cNvSpPr>
              <p:nvPr/>
            </p:nvSpPr>
            <p:spPr bwMode="auto">
              <a:xfrm>
                <a:off x="3584" y="3024"/>
                <a:ext cx="22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34">
                <a:extLst>
                  <a:ext uri="{FF2B5EF4-FFF2-40B4-BE49-F238E27FC236}">
                    <a16:creationId xmlns:a16="http://schemas.microsoft.com/office/drawing/2014/main" id="{B207DE62-BE72-3E94-6EDD-CCAB863BFE74}"/>
                  </a:ext>
                </a:extLst>
              </p:cNvPr>
              <p:cNvSpPr>
                <a:spLocks noChangeShapeType="1"/>
              </p:cNvSpPr>
              <p:nvPr/>
            </p:nvSpPr>
            <p:spPr bwMode="auto">
              <a:xfrm>
                <a:off x="3804" y="2976"/>
                <a:ext cx="0"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 name="Rectangle 35">
              <a:extLst>
                <a:ext uri="{FF2B5EF4-FFF2-40B4-BE49-F238E27FC236}">
                  <a16:creationId xmlns:a16="http://schemas.microsoft.com/office/drawing/2014/main" id="{3C61D972-3FA7-8223-CE42-2ECF0ABECB9E}"/>
                </a:ext>
              </a:extLst>
            </p:cNvPr>
            <p:cNvSpPr>
              <a:spLocks noChangeArrowheads="1"/>
            </p:cNvSpPr>
            <p:nvPr/>
          </p:nvSpPr>
          <p:spPr bwMode="auto">
            <a:xfrm>
              <a:off x="2041802" y="1563644"/>
              <a:ext cx="1017588" cy="314325"/>
            </a:xfrm>
            <a:prstGeom prst="rect">
              <a:avLst/>
            </a:prstGeom>
            <a:solidFill>
              <a:srgbClr val="00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 name="Group 36">
              <a:extLst>
                <a:ext uri="{FF2B5EF4-FFF2-40B4-BE49-F238E27FC236}">
                  <a16:creationId xmlns:a16="http://schemas.microsoft.com/office/drawing/2014/main" id="{132ED272-157A-7BC0-CD94-8BB9F909384F}"/>
                </a:ext>
              </a:extLst>
            </p:cNvPr>
            <p:cNvGrpSpPr>
              <a:grpSpLocks/>
            </p:cNvGrpSpPr>
            <p:nvPr/>
          </p:nvGrpSpPr>
          <p:grpSpPr bwMode="auto">
            <a:xfrm>
              <a:off x="3016527" y="2087021"/>
              <a:ext cx="279400" cy="111125"/>
              <a:chOff x="3584" y="2976"/>
              <a:chExt cx="222" cy="96"/>
            </a:xfrm>
          </p:grpSpPr>
          <p:sp>
            <p:nvSpPr>
              <p:cNvPr id="18" name="Line 37">
                <a:extLst>
                  <a:ext uri="{FF2B5EF4-FFF2-40B4-BE49-F238E27FC236}">
                    <a16:creationId xmlns:a16="http://schemas.microsoft.com/office/drawing/2014/main" id="{FCDC2C93-3284-DE4B-243D-72C928C80566}"/>
                  </a:ext>
                </a:extLst>
              </p:cNvPr>
              <p:cNvSpPr>
                <a:spLocks noChangeShapeType="1"/>
              </p:cNvSpPr>
              <p:nvPr/>
            </p:nvSpPr>
            <p:spPr bwMode="auto">
              <a:xfrm>
                <a:off x="3584" y="3024"/>
                <a:ext cx="22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38">
                <a:extLst>
                  <a:ext uri="{FF2B5EF4-FFF2-40B4-BE49-F238E27FC236}">
                    <a16:creationId xmlns:a16="http://schemas.microsoft.com/office/drawing/2014/main" id="{CBC4BB78-1A20-C331-9626-7CC815D6387A}"/>
                  </a:ext>
                </a:extLst>
              </p:cNvPr>
              <p:cNvSpPr>
                <a:spLocks noChangeShapeType="1"/>
              </p:cNvSpPr>
              <p:nvPr/>
            </p:nvSpPr>
            <p:spPr bwMode="auto">
              <a:xfrm>
                <a:off x="3804" y="2976"/>
                <a:ext cx="0"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1" name="Rectangle 39">
              <a:extLst>
                <a:ext uri="{FF2B5EF4-FFF2-40B4-BE49-F238E27FC236}">
                  <a16:creationId xmlns:a16="http://schemas.microsoft.com/office/drawing/2014/main" id="{21FE9A7D-D355-12BE-5411-738D6530EB4D}"/>
                </a:ext>
              </a:extLst>
            </p:cNvPr>
            <p:cNvSpPr>
              <a:spLocks noChangeArrowheads="1"/>
            </p:cNvSpPr>
            <p:nvPr/>
          </p:nvSpPr>
          <p:spPr bwMode="auto">
            <a:xfrm>
              <a:off x="2041802" y="1985421"/>
              <a:ext cx="1060450" cy="314325"/>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40">
              <a:extLst>
                <a:ext uri="{FF2B5EF4-FFF2-40B4-BE49-F238E27FC236}">
                  <a16:creationId xmlns:a16="http://schemas.microsoft.com/office/drawing/2014/main" id="{17F75B6B-FF32-0CB3-5B0E-6DDA676F8A31}"/>
                </a:ext>
              </a:extLst>
            </p:cNvPr>
            <p:cNvSpPr>
              <a:spLocks noChangeShapeType="1"/>
            </p:cNvSpPr>
            <p:nvPr/>
          </p:nvSpPr>
          <p:spPr bwMode="auto">
            <a:xfrm>
              <a:off x="2041802" y="3583161"/>
              <a:ext cx="2051050" cy="15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Rectangle 41">
              <a:extLst>
                <a:ext uri="{FF2B5EF4-FFF2-40B4-BE49-F238E27FC236}">
                  <a16:creationId xmlns:a16="http://schemas.microsoft.com/office/drawing/2014/main" id="{26E9DAB5-8EB3-DD26-BE4A-FDABC6BE5CF5}"/>
                </a:ext>
              </a:extLst>
            </p:cNvPr>
            <p:cNvSpPr>
              <a:spLocks noChangeArrowheads="1"/>
            </p:cNvSpPr>
            <p:nvPr/>
          </p:nvSpPr>
          <p:spPr bwMode="auto">
            <a:xfrm>
              <a:off x="1981477" y="1994946"/>
              <a:ext cx="241300" cy="303213"/>
            </a:xfrm>
            <a:prstGeom prst="rect">
              <a:avLst/>
            </a:prstGeom>
            <a:gradFill rotWithShape="0">
              <a:gsLst>
                <a:gs pos="0">
                  <a:schemeClr val="bg2"/>
                </a:gs>
                <a:gs pos="100000">
                  <a:srgbClr val="FF0000"/>
                </a:gs>
              </a:gsLst>
              <a:lin ang="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42">
              <a:extLst>
                <a:ext uri="{FF2B5EF4-FFF2-40B4-BE49-F238E27FC236}">
                  <a16:creationId xmlns:a16="http://schemas.microsoft.com/office/drawing/2014/main" id="{3A54C903-95EB-95D3-F817-FC17A2834181}"/>
                </a:ext>
              </a:extLst>
            </p:cNvPr>
            <p:cNvSpPr>
              <a:spLocks noChangeArrowheads="1"/>
            </p:cNvSpPr>
            <p:nvPr/>
          </p:nvSpPr>
          <p:spPr bwMode="auto">
            <a:xfrm>
              <a:off x="1979712" y="1933033"/>
              <a:ext cx="1183015" cy="412934"/>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7" tIns="44450" rIns="90487" bIns="44450">
              <a:spAutoFit/>
            </a:bodyPr>
            <a:lstStyle/>
            <a:p>
              <a:r>
                <a:rPr lang="en-US" altLang="en-AU" sz="2100" b="1" dirty="0">
                  <a:solidFill>
                    <a:schemeClr val="bg1"/>
                  </a:solidFill>
                  <a:latin typeface="Arial" charset="0"/>
                </a:rPr>
                <a:t>females</a:t>
              </a:r>
            </a:p>
          </p:txBody>
        </p:sp>
        <p:sp>
          <p:nvSpPr>
            <p:cNvPr id="15" name="Rectangle 43">
              <a:extLst>
                <a:ext uri="{FF2B5EF4-FFF2-40B4-BE49-F238E27FC236}">
                  <a16:creationId xmlns:a16="http://schemas.microsoft.com/office/drawing/2014/main" id="{F4EF3CA7-67B4-FF6B-D258-2AFC565A7ADE}"/>
                </a:ext>
              </a:extLst>
            </p:cNvPr>
            <p:cNvSpPr>
              <a:spLocks noChangeArrowheads="1"/>
            </p:cNvSpPr>
            <p:nvPr/>
          </p:nvSpPr>
          <p:spPr bwMode="auto">
            <a:xfrm>
              <a:off x="1981477" y="1569994"/>
              <a:ext cx="241300" cy="304800"/>
            </a:xfrm>
            <a:prstGeom prst="rect">
              <a:avLst/>
            </a:prstGeom>
            <a:gradFill rotWithShape="0">
              <a:gsLst>
                <a:gs pos="0">
                  <a:schemeClr val="bg2"/>
                </a:gs>
                <a:gs pos="100000">
                  <a:srgbClr val="0099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44">
              <a:extLst>
                <a:ext uri="{FF2B5EF4-FFF2-40B4-BE49-F238E27FC236}">
                  <a16:creationId xmlns:a16="http://schemas.microsoft.com/office/drawing/2014/main" id="{DFE0585A-3DCC-8BC3-A3EB-FD4DC0F383B3}"/>
                </a:ext>
              </a:extLst>
            </p:cNvPr>
            <p:cNvSpPr>
              <a:spLocks noChangeArrowheads="1"/>
            </p:cNvSpPr>
            <p:nvPr/>
          </p:nvSpPr>
          <p:spPr bwMode="auto">
            <a:xfrm>
              <a:off x="1979712" y="1501731"/>
              <a:ext cx="944168" cy="412934"/>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7" tIns="44450" rIns="90487" bIns="44450">
              <a:spAutoFit/>
            </a:bodyPr>
            <a:lstStyle/>
            <a:p>
              <a:r>
                <a:rPr lang="en-US" altLang="en-AU" sz="2100" b="1" dirty="0">
                  <a:solidFill>
                    <a:schemeClr val="bg1"/>
                  </a:solidFill>
                  <a:latin typeface="Arial" charset="0"/>
                </a:rPr>
                <a:t>males</a:t>
              </a:r>
            </a:p>
          </p:txBody>
        </p:sp>
      </p:grpSp>
      <p:sp>
        <p:nvSpPr>
          <p:cNvPr id="17" name="Rectangle 45">
            <a:extLst>
              <a:ext uri="{FF2B5EF4-FFF2-40B4-BE49-F238E27FC236}">
                <a16:creationId xmlns:a16="http://schemas.microsoft.com/office/drawing/2014/main" id="{26045401-A746-8CFC-DA7E-ACB03A55E149}"/>
              </a:ext>
            </a:extLst>
          </p:cNvPr>
          <p:cNvSpPr>
            <a:spLocks noChangeArrowheads="1"/>
          </p:cNvSpPr>
          <p:nvPr/>
        </p:nvSpPr>
        <p:spPr bwMode="auto">
          <a:xfrm>
            <a:off x="3425115" y="853118"/>
            <a:ext cx="1981760" cy="45910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US" altLang="en-AU" dirty="0">
                <a:latin typeface="Arial Narrow" pitchFamily="34" charset="0"/>
              </a:rPr>
              <a:t>Negligible effect</a:t>
            </a:r>
          </a:p>
        </p:txBody>
      </p:sp>
      <p:sp>
        <p:nvSpPr>
          <p:cNvPr id="37" name="Rectangle 65">
            <a:extLst>
              <a:ext uri="{FF2B5EF4-FFF2-40B4-BE49-F238E27FC236}">
                <a16:creationId xmlns:a16="http://schemas.microsoft.com/office/drawing/2014/main" id="{8135BA62-2275-3189-796C-6C7501E3194B}"/>
              </a:ext>
            </a:extLst>
          </p:cNvPr>
          <p:cNvSpPr>
            <a:spLocks noChangeArrowheads="1"/>
          </p:cNvSpPr>
          <p:nvPr/>
        </p:nvSpPr>
        <p:spPr bwMode="auto">
          <a:xfrm>
            <a:off x="6347069" y="847586"/>
            <a:ext cx="2122824" cy="45910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US" altLang="en-AU" dirty="0">
                <a:latin typeface="Arial Narrow" pitchFamily="34" charset="0"/>
              </a:rPr>
              <a:t>Substantial effect</a:t>
            </a:r>
          </a:p>
        </p:txBody>
      </p:sp>
      <p:grpSp>
        <p:nvGrpSpPr>
          <p:cNvPr id="28" name="Group 27">
            <a:extLst>
              <a:ext uri="{FF2B5EF4-FFF2-40B4-BE49-F238E27FC236}">
                <a16:creationId xmlns:a16="http://schemas.microsoft.com/office/drawing/2014/main" id="{B9B498EF-FFB4-7ED0-9298-3170B5D5E2E8}"/>
              </a:ext>
            </a:extLst>
          </p:cNvPr>
          <p:cNvGrpSpPr/>
          <p:nvPr/>
        </p:nvGrpSpPr>
        <p:grpSpPr>
          <a:xfrm>
            <a:off x="5983747" y="1327210"/>
            <a:ext cx="2960688" cy="2533838"/>
            <a:chOff x="4640726" y="1460352"/>
            <a:chExt cx="2960688" cy="2533838"/>
          </a:xfrm>
        </p:grpSpPr>
        <p:sp>
          <p:nvSpPr>
            <p:cNvPr id="23" name="Rectangle 47">
              <a:extLst>
                <a:ext uri="{FF2B5EF4-FFF2-40B4-BE49-F238E27FC236}">
                  <a16:creationId xmlns:a16="http://schemas.microsoft.com/office/drawing/2014/main" id="{4CF2F89D-C1A3-D32D-E7CF-1692D5DF24FF}"/>
                </a:ext>
              </a:extLst>
            </p:cNvPr>
            <p:cNvSpPr>
              <a:spLocks noChangeArrowheads="1"/>
            </p:cNvSpPr>
            <p:nvPr/>
          </p:nvSpPr>
          <p:spPr bwMode="auto">
            <a:xfrm>
              <a:off x="4640726" y="1460352"/>
              <a:ext cx="2960688" cy="253383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Rectangle 48">
              <a:extLst>
                <a:ext uri="{FF2B5EF4-FFF2-40B4-BE49-F238E27FC236}">
                  <a16:creationId xmlns:a16="http://schemas.microsoft.com/office/drawing/2014/main" id="{28540107-7A5A-F1C7-6264-468FD32CD7EE}"/>
                </a:ext>
              </a:extLst>
            </p:cNvPr>
            <p:cNvSpPr>
              <a:spLocks noChangeArrowheads="1"/>
            </p:cNvSpPr>
            <p:nvPr/>
          </p:nvSpPr>
          <p:spPr bwMode="auto">
            <a:xfrm>
              <a:off x="4831226" y="2393503"/>
              <a:ext cx="2598738" cy="1192213"/>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nchor="ctr"/>
            <a:lstStyle/>
            <a:p>
              <a:pPr algn="ctr"/>
              <a:r>
                <a:rPr lang="en-US" altLang="en-AU" sz="1800" dirty="0">
                  <a:solidFill>
                    <a:schemeClr val="tx2"/>
                  </a:solidFill>
                  <a:latin typeface="Arial" charset="0"/>
                </a:rPr>
                <a:t> </a:t>
              </a:r>
            </a:p>
          </p:txBody>
        </p:sp>
        <p:sp>
          <p:nvSpPr>
            <p:cNvPr id="25" name="Rectangle 49">
              <a:extLst>
                <a:ext uri="{FF2B5EF4-FFF2-40B4-BE49-F238E27FC236}">
                  <a16:creationId xmlns:a16="http://schemas.microsoft.com/office/drawing/2014/main" id="{620B9FEF-BD4B-5182-A35C-729E915D327E}"/>
                </a:ext>
              </a:extLst>
            </p:cNvPr>
            <p:cNvSpPr>
              <a:spLocks noChangeArrowheads="1"/>
            </p:cNvSpPr>
            <p:nvPr/>
          </p:nvSpPr>
          <p:spPr bwMode="auto">
            <a:xfrm>
              <a:off x="5873478" y="3554130"/>
              <a:ext cx="480900" cy="428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US" altLang="en-AU" sz="2200" dirty="0">
                  <a:latin typeface="Arial" charset="0"/>
                </a:rPr>
                <a:t>IQ</a:t>
              </a:r>
            </a:p>
          </p:txBody>
        </p:sp>
        <p:sp>
          <p:nvSpPr>
            <p:cNvPr id="26" name="Freeform 50">
              <a:extLst>
                <a:ext uri="{FF2B5EF4-FFF2-40B4-BE49-F238E27FC236}">
                  <a16:creationId xmlns:a16="http://schemas.microsoft.com/office/drawing/2014/main" id="{A45F6859-9CAF-4622-E42D-250AF7FDAEBE}"/>
                </a:ext>
              </a:extLst>
            </p:cNvPr>
            <p:cNvSpPr>
              <a:spLocks/>
            </p:cNvSpPr>
            <p:nvPr/>
          </p:nvSpPr>
          <p:spPr bwMode="auto">
            <a:xfrm>
              <a:off x="4874089" y="2469704"/>
              <a:ext cx="1903413" cy="1122363"/>
            </a:xfrm>
            <a:custGeom>
              <a:avLst/>
              <a:gdLst>
                <a:gd name="T0" fmla="*/ 0 w 1512"/>
                <a:gd name="T1" fmla="*/ 705 h 972"/>
                <a:gd name="T2" fmla="*/ 117 w 1512"/>
                <a:gd name="T3" fmla="*/ 703 h 972"/>
                <a:gd name="T4" fmla="*/ 238 w 1512"/>
                <a:gd name="T5" fmla="*/ 679 h 972"/>
                <a:gd name="T6" fmla="*/ 312 w 1512"/>
                <a:gd name="T7" fmla="*/ 604 h 972"/>
                <a:gd name="T8" fmla="*/ 404 w 1512"/>
                <a:gd name="T9" fmla="*/ 426 h 972"/>
                <a:gd name="T10" fmla="*/ 542 w 1512"/>
                <a:gd name="T11" fmla="*/ 72 h 972"/>
                <a:gd name="T12" fmla="*/ 576 w 1512"/>
                <a:gd name="T13" fmla="*/ 15 h 972"/>
                <a:gd name="T14" fmla="*/ 607 w 1512"/>
                <a:gd name="T15" fmla="*/ 2 h 972"/>
                <a:gd name="T16" fmla="*/ 642 w 1512"/>
                <a:gd name="T17" fmla="*/ 28 h 972"/>
                <a:gd name="T18" fmla="*/ 704 w 1512"/>
                <a:gd name="T19" fmla="*/ 133 h 972"/>
                <a:gd name="T20" fmla="*/ 787 w 1512"/>
                <a:gd name="T21" fmla="*/ 336 h 972"/>
                <a:gd name="T22" fmla="*/ 883 w 1512"/>
                <a:gd name="T23" fmla="*/ 556 h 972"/>
                <a:gd name="T24" fmla="*/ 971 w 1512"/>
                <a:gd name="T25" fmla="*/ 655 h 972"/>
                <a:gd name="T26" fmla="*/ 1047 w 1512"/>
                <a:gd name="T27" fmla="*/ 694 h 972"/>
                <a:gd name="T28" fmla="*/ 1137 w 1512"/>
                <a:gd name="T29" fmla="*/ 700 h 972"/>
                <a:gd name="T30" fmla="*/ 1199 w 1512"/>
                <a:gd name="T31" fmla="*/ 700 h 9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512" h="972">
                  <a:moveTo>
                    <a:pt x="0" y="969"/>
                  </a:moveTo>
                  <a:cubicBezTo>
                    <a:pt x="24" y="969"/>
                    <a:pt x="97" y="972"/>
                    <a:pt x="147" y="966"/>
                  </a:cubicBezTo>
                  <a:cubicBezTo>
                    <a:pt x="197" y="960"/>
                    <a:pt x="259" y="955"/>
                    <a:pt x="300" y="933"/>
                  </a:cubicBezTo>
                  <a:cubicBezTo>
                    <a:pt x="341" y="911"/>
                    <a:pt x="358" y="889"/>
                    <a:pt x="393" y="831"/>
                  </a:cubicBezTo>
                  <a:cubicBezTo>
                    <a:pt x="428" y="773"/>
                    <a:pt x="462" y="707"/>
                    <a:pt x="510" y="585"/>
                  </a:cubicBezTo>
                  <a:cubicBezTo>
                    <a:pt x="558" y="463"/>
                    <a:pt x="648" y="193"/>
                    <a:pt x="684" y="99"/>
                  </a:cubicBezTo>
                  <a:cubicBezTo>
                    <a:pt x="720" y="5"/>
                    <a:pt x="713" y="37"/>
                    <a:pt x="726" y="21"/>
                  </a:cubicBezTo>
                  <a:cubicBezTo>
                    <a:pt x="739" y="5"/>
                    <a:pt x="751" y="0"/>
                    <a:pt x="765" y="3"/>
                  </a:cubicBezTo>
                  <a:cubicBezTo>
                    <a:pt x="779" y="6"/>
                    <a:pt x="790" y="9"/>
                    <a:pt x="810" y="39"/>
                  </a:cubicBezTo>
                  <a:cubicBezTo>
                    <a:pt x="830" y="69"/>
                    <a:pt x="858" y="113"/>
                    <a:pt x="888" y="183"/>
                  </a:cubicBezTo>
                  <a:cubicBezTo>
                    <a:pt x="918" y="253"/>
                    <a:pt x="956" y="365"/>
                    <a:pt x="993" y="462"/>
                  </a:cubicBezTo>
                  <a:cubicBezTo>
                    <a:pt x="1030" y="559"/>
                    <a:pt x="1075" y="692"/>
                    <a:pt x="1113" y="765"/>
                  </a:cubicBezTo>
                  <a:cubicBezTo>
                    <a:pt x="1151" y="838"/>
                    <a:pt x="1190" y="869"/>
                    <a:pt x="1224" y="900"/>
                  </a:cubicBezTo>
                  <a:cubicBezTo>
                    <a:pt x="1258" y="931"/>
                    <a:pt x="1285" y="944"/>
                    <a:pt x="1320" y="954"/>
                  </a:cubicBezTo>
                  <a:cubicBezTo>
                    <a:pt x="1355" y="964"/>
                    <a:pt x="1402" y="962"/>
                    <a:pt x="1434" y="963"/>
                  </a:cubicBezTo>
                  <a:cubicBezTo>
                    <a:pt x="1466" y="964"/>
                    <a:pt x="1489" y="963"/>
                    <a:pt x="1512" y="963"/>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51">
              <a:extLst>
                <a:ext uri="{FF2B5EF4-FFF2-40B4-BE49-F238E27FC236}">
                  <a16:creationId xmlns:a16="http://schemas.microsoft.com/office/drawing/2014/main" id="{3851CB71-EA7F-5A76-77D0-A9E02D7898F6}"/>
                </a:ext>
              </a:extLst>
            </p:cNvPr>
            <p:cNvSpPr>
              <a:spLocks/>
            </p:cNvSpPr>
            <p:nvPr/>
          </p:nvSpPr>
          <p:spPr bwMode="auto">
            <a:xfrm>
              <a:off x="5474164" y="2469704"/>
              <a:ext cx="1903413" cy="1122363"/>
            </a:xfrm>
            <a:custGeom>
              <a:avLst/>
              <a:gdLst>
                <a:gd name="T0" fmla="*/ 0 w 1512"/>
                <a:gd name="T1" fmla="*/ 705 h 972"/>
                <a:gd name="T2" fmla="*/ 117 w 1512"/>
                <a:gd name="T3" fmla="*/ 703 h 972"/>
                <a:gd name="T4" fmla="*/ 238 w 1512"/>
                <a:gd name="T5" fmla="*/ 679 h 972"/>
                <a:gd name="T6" fmla="*/ 312 w 1512"/>
                <a:gd name="T7" fmla="*/ 604 h 972"/>
                <a:gd name="T8" fmla="*/ 404 w 1512"/>
                <a:gd name="T9" fmla="*/ 426 h 972"/>
                <a:gd name="T10" fmla="*/ 542 w 1512"/>
                <a:gd name="T11" fmla="*/ 72 h 972"/>
                <a:gd name="T12" fmla="*/ 576 w 1512"/>
                <a:gd name="T13" fmla="*/ 15 h 972"/>
                <a:gd name="T14" fmla="*/ 607 w 1512"/>
                <a:gd name="T15" fmla="*/ 2 h 972"/>
                <a:gd name="T16" fmla="*/ 642 w 1512"/>
                <a:gd name="T17" fmla="*/ 28 h 972"/>
                <a:gd name="T18" fmla="*/ 704 w 1512"/>
                <a:gd name="T19" fmla="*/ 133 h 972"/>
                <a:gd name="T20" fmla="*/ 787 w 1512"/>
                <a:gd name="T21" fmla="*/ 336 h 972"/>
                <a:gd name="T22" fmla="*/ 883 w 1512"/>
                <a:gd name="T23" fmla="*/ 556 h 972"/>
                <a:gd name="T24" fmla="*/ 971 w 1512"/>
                <a:gd name="T25" fmla="*/ 655 h 972"/>
                <a:gd name="T26" fmla="*/ 1047 w 1512"/>
                <a:gd name="T27" fmla="*/ 694 h 972"/>
                <a:gd name="T28" fmla="*/ 1137 w 1512"/>
                <a:gd name="T29" fmla="*/ 700 h 972"/>
                <a:gd name="T30" fmla="*/ 1199 w 1512"/>
                <a:gd name="T31" fmla="*/ 700 h 9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512" h="972">
                  <a:moveTo>
                    <a:pt x="0" y="969"/>
                  </a:moveTo>
                  <a:cubicBezTo>
                    <a:pt x="24" y="969"/>
                    <a:pt x="97" y="972"/>
                    <a:pt x="147" y="966"/>
                  </a:cubicBezTo>
                  <a:cubicBezTo>
                    <a:pt x="197" y="960"/>
                    <a:pt x="259" y="955"/>
                    <a:pt x="300" y="933"/>
                  </a:cubicBezTo>
                  <a:cubicBezTo>
                    <a:pt x="341" y="911"/>
                    <a:pt x="358" y="889"/>
                    <a:pt x="393" y="831"/>
                  </a:cubicBezTo>
                  <a:cubicBezTo>
                    <a:pt x="428" y="773"/>
                    <a:pt x="462" y="707"/>
                    <a:pt x="510" y="585"/>
                  </a:cubicBezTo>
                  <a:cubicBezTo>
                    <a:pt x="558" y="463"/>
                    <a:pt x="648" y="193"/>
                    <a:pt x="684" y="99"/>
                  </a:cubicBezTo>
                  <a:cubicBezTo>
                    <a:pt x="720" y="5"/>
                    <a:pt x="713" y="37"/>
                    <a:pt x="726" y="21"/>
                  </a:cubicBezTo>
                  <a:cubicBezTo>
                    <a:pt x="739" y="5"/>
                    <a:pt x="751" y="0"/>
                    <a:pt x="765" y="3"/>
                  </a:cubicBezTo>
                  <a:cubicBezTo>
                    <a:pt x="779" y="6"/>
                    <a:pt x="790" y="9"/>
                    <a:pt x="810" y="39"/>
                  </a:cubicBezTo>
                  <a:cubicBezTo>
                    <a:pt x="830" y="69"/>
                    <a:pt x="858" y="113"/>
                    <a:pt x="888" y="183"/>
                  </a:cubicBezTo>
                  <a:cubicBezTo>
                    <a:pt x="918" y="253"/>
                    <a:pt x="956" y="365"/>
                    <a:pt x="993" y="462"/>
                  </a:cubicBezTo>
                  <a:cubicBezTo>
                    <a:pt x="1030" y="559"/>
                    <a:pt x="1075" y="692"/>
                    <a:pt x="1113" y="765"/>
                  </a:cubicBezTo>
                  <a:cubicBezTo>
                    <a:pt x="1151" y="838"/>
                    <a:pt x="1190" y="869"/>
                    <a:pt x="1224" y="900"/>
                  </a:cubicBezTo>
                  <a:cubicBezTo>
                    <a:pt x="1258" y="931"/>
                    <a:pt x="1285" y="944"/>
                    <a:pt x="1320" y="954"/>
                  </a:cubicBezTo>
                  <a:cubicBezTo>
                    <a:pt x="1355" y="964"/>
                    <a:pt x="1402" y="962"/>
                    <a:pt x="1434" y="963"/>
                  </a:cubicBezTo>
                  <a:cubicBezTo>
                    <a:pt x="1466" y="964"/>
                    <a:pt x="1489" y="963"/>
                    <a:pt x="1512" y="963"/>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0" name="Group 56">
              <a:extLst>
                <a:ext uri="{FF2B5EF4-FFF2-40B4-BE49-F238E27FC236}">
                  <a16:creationId xmlns:a16="http://schemas.microsoft.com/office/drawing/2014/main" id="{64B8B087-8180-2A27-D17C-094A3D2DE05A}"/>
                </a:ext>
              </a:extLst>
            </p:cNvPr>
            <p:cNvGrpSpPr>
              <a:grpSpLocks/>
            </p:cNvGrpSpPr>
            <p:nvPr/>
          </p:nvGrpSpPr>
          <p:grpSpPr bwMode="auto">
            <a:xfrm>
              <a:off x="6352051" y="2088306"/>
              <a:ext cx="279400" cy="111125"/>
              <a:chOff x="3584" y="2976"/>
              <a:chExt cx="222" cy="96"/>
            </a:xfrm>
          </p:grpSpPr>
          <p:sp>
            <p:nvSpPr>
              <p:cNvPr id="38" name="Line 57">
                <a:extLst>
                  <a:ext uri="{FF2B5EF4-FFF2-40B4-BE49-F238E27FC236}">
                    <a16:creationId xmlns:a16="http://schemas.microsoft.com/office/drawing/2014/main" id="{4615311A-20E6-4CBD-31FB-77646683BE20}"/>
                  </a:ext>
                </a:extLst>
              </p:cNvPr>
              <p:cNvSpPr>
                <a:spLocks noChangeShapeType="1"/>
              </p:cNvSpPr>
              <p:nvPr/>
            </p:nvSpPr>
            <p:spPr bwMode="auto">
              <a:xfrm>
                <a:off x="3584" y="3024"/>
                <a:ext cx="22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58">
                <a:extLst>
                  <a:ext uri="{FF2B5EF4-FFF2-40B4-BE49-F238E27FC236}">
                    <a16:creationId xmlns:a16="http://schemas.microsoft.com/office/drawing/2014/main" id="{C34C25A0-F0FF-00E4-89D4-8BD129C8A9BB}"/>
                  </a:ext>
                </a:extLst>
              </p:cNvPr>
              <p:cNvSpPr>
                <a:spLocks noChangeShapeType="1"/>
              </p:cNvSpPr>
              <p:nvPr/>
            </p:nvSpPr>
            <p:spPr bwMode="auto">
              <a:xfrm>
                <a:off x="3804" y="2976"/>
                <a:ext cx="0"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 name="Rectangle 59">
              <a:extLst>
                <a:ext uri="{FF2B5EF4-FFF2-40B4-BE49-F238E27FC236}">
                  <a16:creationId xmlns:a16="http://schemas.microsoft.com/office/drawing/2014/main" id="{806BF625-FFCE-72D9-03C2-9B15B861B80D}"/>
                </a:ext>
              </a:extLst>
            </p:cNvPr>
            <p:cNvSpPr>
              <a:spLocks noChangeArrowheads="1"/>
            </p:cNvSpPr>
            <p:nvPr/>
          </p:nvSpPr>
          <p:spPr bwMode="auto">
            <a:xfrm>
              <a:off x="4821701" y="1986706"/>
              <a:ext cx="1611313" cy="314325"/>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60">
              <a:extLst>
                <a:ext uri="{FF2B5EF4-FFF2-40B4-BE49-F238E27FC236}">
                  <a16:creationId xmlns:a16="http://schemas.microsoft.com/office/drawing/2014/main" id="{C64788A0-E407-E457-879D-A60CD645E158}"/>
                </a:ext>
              </a:extLst>
            </p:cNvPr>
            <p:cNvSpPr>
              <a:spLocks noChangeShapeType="1"/>
            </p:cNvSpPr>
            <p:nvPr/>
          </p:nvSpPr>
          <p:spPr bwMode="auto">
            <a:xfrm>
              <a:off x="4821701" y="3592066"/>
              <a:ext cx="26050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Rectangle 61">
              <a:extLst>
                <a:ext uri="{FF2B5EF4-FFF2-40B4-BE49-F238E27FC236}">
                  <a16:creationId xmlns:a16="http://schemas.microsoft.com/office/drawing/2014/main" id="{E8B2D526-5F68-27B4-5351-74AA8E1D9151}"/>
                </a:ext>
              </a:extLst>
            </p:cNvPr>
            <p:cNvSpPr>
              <a:spLocks noChangeArrowheads="1"/>
            </p:cNvSpPr>
            <p:nvPr/>
          </p:nvSpPr>
          <p:spPr bwMode="auto">
            <a:xfrm>
              <a:off x="4761376" y="1996231"/>
              <a:ext cx="241300" cy="303213"/>
            </a:xfrm>
            <a:prstGeom prst="rect">
              <a:avLst/>
            </a:prstGeom>
            <a:gradFill rotWithShape="0">
              <a:gsLst>
                <a:gs pos="0">
                  <a:schemeClr val="bg2"/>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Rectangle 62">
              <a:extLst>
                <a:ext uri="{FF2B5EF4-FFF2-40B4-BE49-F238E27FC236}">
                  <a16:creationId xmlns:a16="http://schemas.microsoft.com/office/drawing/2014/main" id="{D7115179-E5BD-9868-5DEF-4F44BB9F4648}"/>
                </a:ext>
              </a:extLst>
            </p:cNvPr>
            <p:cNvSpPr>
              <a:spLocks noChangeArrowheads="1"/>
            </p:cNvSpPr>
            <p:nvPr/>
          </p:nvSpPr>
          <p:spPr bwMode="auto">
            <a:xfrm>
              <a:off x="4805826" y="1934318"/>
              <a:ext cx="1183015" cy="412934"/>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7" tIns="44450" rIns="90487" bIns="44450">
              <a:spAutoFit/>
            </a:bodyPr>
            <a:lstStyle/>
            <a:p>
              <a:r>
                <a:rPr lang="en-US" altLang="en-AU" sz="2100" b="1" dirty="0">
                  <a:solidFill>
                    <a:schemeClr val="bg1"/>
                  </a:solidFill>
                  <a:latin typeface="Arial" charset="0"/>
                </a:rPr>
                <a:t>females</a:t>
              </a:r>
            </a:p>
          </p:txBody>
        </p:sp>
        <p:grpSp>
          <p:nvGrpSpPr>
            <p:cNvPr id="56" name="Group 32">
              <a:extLst>
                <a:ext uri="{FF2B5EF4-FFF2-40B4-BE49-F238E27FC236}">
                  <a16:creationId xmlns:a16="http://schemas.microsoft.com/office/drawing/2014/main" id="{AA66969A-3FB3-3803-9D78-50BCBEAA44F4}"/>
                </a:ext>
              </a:extLst>
            </p:cNvPr>
            <p:cNvGrpSpPr>
              <a:grpSpLocks/>
            </p:cNvGrpSpPr>
            <p:nvPr/>
          </p:nvGrpSpPr>
          <p:grpSpPr bwMode="auto">
            <a:xfrm>
              <a:off x="5767851" y="1685081"/>
              <a:ext cx="279400" cy="111125"/>
              <a:chOff x="3584" y="2976"/>
              <a:chExt cx="222" cy="96"/>
            </a:xfrm>
          </p:grpSpPr>
          <p:sp>
            <p:nvSpPr>
              <p:cNvPr id="57" name="Line 33">
                <a:extLst>
                  <a:ext uri="{FF2B5EF4-FFF2-40B4-BE49-F238E27FC236}">
                    <a16:creationId xmlns:a16="http://schemas.microsoft.com/office/drawing/2014/main" id="{156B2F17-0015-217E-9F71-C92F7EDE3C2A}"/>
                  </a:ext>
                </a:extLst>
              </p:cNvPr>
              <p:cNvSpPr>
                <a:spLocks noChangeShapeType="1"/>
              </p:cNvSpPr>
              <p:nvPr/>
            </p:nvSpPr>
            <p:spPr bwMode="auto">
              <a:xfrm>
                <a:off x="3584" y="3024"/>
                <a:ext cx="22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Line 34">
                <a:extLst>
                  <a:ext uri="{FF2B5EF4-FFF2-40B4-BE49-F238E27FC236}">
                    <a16:creationId xmlns:a16="http://schemas.microsoft.com/office/drawing/2014/main" id="{981C7D45-CAD5-CC6A-8E03-259F19B3AEB1}"/>
                  </a:ext>
                </a:extLst>
              </p:cNvPr>
              <p:cNvSpPr>
                <a:spLocks noChangeShapeType="1"/>
              </p:cNvSpPr>
              <p:nvPr/>
            </p:nvSpPr>
            <p:spPr bwMode="auto">
              <a:xfrm>
                <a:off x="3804" y="2976"/>
                <a:ext cx="0"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9" name="Rectangle 35">
              <a:extLst>
                <a:ext uri="{FF2B5EF4-FFF2-40B4-BE49-F238E27FC236}">
                  <a16:creationId xmlns:a16="http://schemas.microsoft.com/office/drawing/2014/main" id="{A0CD71E3-10C7-CD5F-DE88-63D3A37D5BDF}"/>
                </a:ext>
              </a:extLst>
            </p:cNvPr>
            <p:cNvSpPr>
              <a:spLocks noChangeArrowheads="1"/>
            </p:cNvSpPr>
            <p:nvPr/>
          </p:nvSpPr>
          <p:spPr bwMode="auto">
            <a:xfrm>
              <a:off x="4831226" y="1583481"/>
              <a:ext cx="1017588" cy="314325"/>
            </a:xfrm>
            <a:prstGeom prst="rect">
              <a:avLst/>
            </a:prstGeom>
            <a:solidFill>
              <a:srgbClr val="00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Rectangle 43">
              <a:extLst>
                <a:ext uri="{FF2B5EF4-FFF2-40B4-BE49-F238E27FC236}">
                  <a16:creationId xmlns:a16="http://schemas.microsoft.com/office/drawing/2014/main" id="{C63BB90B-EABE-3ACE-8981-F41AF278EBD7}"/>
                </a:ext>
              </a:extLst>
            </p:cNvPr>
            <p:cNvSpPr>
              <a:spLocks noChangeArrowheads="1"/>
            </p:cNvSpPr>
            <p:nvPr/>
          </p:nvSpPr>
          <p:spPr bwMode="auto">
            <a:xfrm>
              <a:off x="4770901" y="1589831"/>
              <a:ext cx="241300" cy="304800"/>
            </a:xfrm>
            <a:prstGeom prst="rect">
              <a:avLst/>
            </a:prstGeom>
            <a:gradFill rotWithShape="0">
              <a:gsLst>
                <a:gs pos="0">
                  <a:schemeClr val="bg2"/>
                </a:gs>
                <a:gs pos="100000">
                  <a:srgbClr val="0099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 name="Rectangle 44">
              <a:extLst>
                <a:ext uri="{FF2B5EF4-FFF2-40B4-BE49-F238E27FC236}">
                  <a16:creationId xmlns:a16="http://schemas.microsoft.com/office/drawing/2014/main" id="{0CE16231-8A85-72C6-C319-306506D1FF00}"/>
                </a:ext>
              </a:extLst>
            </p:cNvPr>
            <p:cNvSpPr>
              <a:spLocks noChangeArrowheads="1"/>
            </p:cNvSpPr>
            <p:nvPr/>
          </p:nvSpPr>
          <p:spPr bwMode="auto">
            <a:xfrm>
              <a:off x="4769136" y="1521568"/>
              <a:ext cx="944168" cy="412934"/>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7" tIns="44450" rIns="90487" bIns="44450">
              <a:spAutoFit/>
            </a:bodyPr>
            <a:lstStyle/>
            <a:p>
              <a:r>
                <a:rPr lang="en-US" altLang="en-AU" sz="2100" b="1" dirty="0">
                  <a:solidFill>
                    <a:schemeClr val="bg1"/>
                  </a:solidFill>
                  <a:latin typeface="Arial" charset="0"/>
                </a:rPr>
                <a:t>males</a:t>
              </a:r>
            </a:p>
          </p:txBody>
        </p:sp>
      </p:grpSp>
    </p:spTree>
    <p:extLst>
      <p:ext uri="{BB962C8B-B14F-4D97-AF65-F5344CB8AC3E}">
        <p14:creationId xmlns:p14="http://schemas.microsoft.com/office/powerpoint/2010/main" val="1618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left)">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left)">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wipe(left)">
                                      <p:cBhvr>
                                        <p:cTn id="30" dur="500"/>
                                        <p:tgtEl>
                                          <p:spTgt spid="37"/>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17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171">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171">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171">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7171">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7171">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717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bldLvl="3" autoUpdateAnimBg="0"/>
      <p:bldP spid="17" grpId="0" animBg="1"/>
      <p:bldP spid="3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9832" y="44624"/>
            <a:ext cx="9105593" cy="6696744"/>
          </a:xfrm>
        </p:spPr>
        <p:txBody>
          <a:bodyPr/>
          <a:lstStyle/>
          <a:p>
            <a:r>
              <a:rPr lang="en-US" dirty="0"/>
              <a:t>If the SMD is for a </a:t>
            </a:r>
            <a:r>
              <a:rPr lang="en-US" i="1" dirty="0"/>
              <a:t>change</a:t>
            </a:r>
            <a:r>
              <a:rPr lang="en-US" dirty="0"/>
              <a:t> in the mean (in a time series or crossover) or for a </a:t>
            </a:r>
            <a:r>
              <a:rPr lang="en-US" i="1" dirty="0"/>
              <a:t>difference in the changes</a:t>
            </a:r>
            <a:r>
              <a:rPr lang="en-US" dirty="0"/>
              <a:t> in the mean (in a controlled trial), SDs of post-intervention scores and SDs of change scores become available.</a:t>
            </a:r>
          </a:p>
          <a:p>
            <a:pPr lvl="1"/>
            <a:r>
              <a:rPr lang="en-US" dirty="0"/>
              <a:t>In our survey of 80 recent meta-analyses in three medical journals…</a:t>
            </a:r>
          </a:p>
          <a:p>
            <a:pPr lvl="2"/>
            <a:r>
              <a:rPr lang="en-US" dirty="0"/>
              <a:t>about one-third (35%) of the meta-analyses used SMDs;</a:t>
            </a:r>
          </a:p>
          <a:p>
            <a:pPr lvl="2"/>
            <a:r>
              <a:rPr lang="en-US" dirty="0"/>
              <a:t>two-fifths (39%) of the 35% used change-score SDs for the SMDs;</a:t>
            </a:r>
          </a:p>
          <a:p>
            <a:pPr lvl="2"/>
            <a:r>
              <a:rPr lang="en-US" dirty="0"/>
              <a:t>many (66%) of the 35% "pooled" pre- and post-intervention SDs or  pooled change-score SDs in the control and intervention groups;</a:t>
            </a:r>
          </a:p>
          <a:p>
            <a:pPr lvl="2"/>
            <a:r>
              <a:rPr lang="en-US" dirty="0"/>
              <a:t>only one-tenth (12%) of the 35% pooled the pre-intervention SDs.</a:t>
            </a:r>
          </a:p>
          <a:p>
            <a:r>
              <a:rPr lang="en-US" dirty="0"/>
              <a:t>The next slide illustrates some of these SMDs for the effect of an intervention on VO2max, simulated with a spreadsheet.</a:t>
            </a:r>
          </a:p>
          <a:p>
            <a:pPr marL="0" indent="0">
              <a:buNone/>
            </a:pPr>
            <a:endParaRPr lang="en-US" dirty="0"/>
          </a:p>
        </p:txBody>
      </p:sp>
      <p:sp>
        <p:nvSpPr>
          <p:cNvPr id="2" name="Rectangle 29">
            <a:extLst>
              <a:ext uri="{FF2B5EF4-FFF2-40B4-BE49-F238E27FC236}">
                <a16:creationId xmlns:a16="http://schemas.microsoft.com/office/drawing/2014/main" id="{B1CA9837-4885-77BD-0F50-C15E1809933B}"/>
              </a:ext>
            </a:extLst>
          </p:cNvPr>
          <p:cNvSpPr>
            <a:spLocks noChangeArrowheads="1"/>
          </p:cNvSpPr>
          <p:nvPr/>
        </p:nvSpPr>
        <p:spPr bwMode="auto">
          <a:xfrm>
            <a:off x="382843" y="1785516"/>
            <a:ext cx="512960"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4000" b="1" dirty="0">
                <a:solidFill>
                  <a:srgbClr val="FF0000"/>
                </a:solidFill>
                <a:effectLst>
                  <a:outerShdw blurRad="50800" dist="50800" dir="5400000" algn="ctr" rotWithShape="0">
                    <a:schemeClr val="tx1">
                      <a:alpha val="50000"/>
                    </a:schemeClr>
                  </a:outerShdw>
                </a:effectLst>
                <a:latin typeface="Arial" charset="0"/>
                <a:sym typeface="Wingdings 2" panose="05020102010507070707" pitchFamily="18" charset="2"/>
              </a:rPr>
              <a:t></a:t>
            </a:r>
            <a:endParaRPr lang="en-US" altLang="en-AU" sz="4000" b="1" dirty="0">
              <a:solidFill>
                <a:srgbClr val="FF0000"/>
              </a:solidFill>
              <a:effectLst>
                <a:outerShdw blurRad="50800" dist="50800" dir="5400000" algn="ctr" rotWithShape="0">
                  <a:schemeClr val="tx1">
                    <a:alpha val="50000"/>
                  </a:schemeClr>
                </a:outerShdw>
              </a:effectLst>
              <a:latin typeface="Arial" charset="0"/>
            </a:endParaRPr>
          </a:p>
        </p:txBody>
      </p:sp>
      <p:sp>
        <p:nvSpPr>
          <p:cNvPr id="3" name="Rectangle 29">
            <a:extLst>
              <a:ext uri="{FF2B5EF4-FFF2-40B4-BE49-F238E27FC236}">
                <a16:creationId xmlns:a16="http://schemas.microsoft.com/office/drawing/2014/main" id="{8E3FFB42-B0AC-B80D-A7FD-A7EB03AE9A77}"/>
              </a:ext>
            </a:extLst>
          </p:cNvPr>
          <p:cNvSpPr>
            <a:spLocks noChangeArrowheads="1"/>
          </p:cNvSpPr>
          <p:nvPr/>
        </p:nvSpPr>
        <p:spPr bwMode="auto">
          <a:xfrm>
            <a:off x="352224" y="2859286"/>
            <a:ext cx="575477"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4000" b="1" dirty="0">
                <a:solidFill>
                  <a:srgbClr val="33CC33"/>
                </a:solidFill>
                <a:effectLst>
                  <a:outerShdw blurRad="38100" dist="38100" dir="2700000" algn="tl">
                    <a:schemeClr val="tx1">
                      <a:alpha val="50000"/>
                    </a:schemeClr>
                  </a:outerShdw>
                </a:effectLst>
                <a:latin typeface="Arial" charset="0"/>
                <a:sym typeface="Wingdings 2" panose="05020102010507070707" pitchFamily="18" charset="2"/>
              </a:rPr>
              <a:t></a:t>
            </a:r>
            <a:endParaRPr lang="en-US" altLang="en-AU" sz="4000" b="1" dirty="0">
              <a:solidFill>
                <a:srgbClr val="33CC33"/>
              </a:solidFill>
              <a:effectLst>
                <a:outerShdw blurRad="38100" dist="38100" dir="2700000" algn="tl">
                  <a:schemeClr val="tx1">
                    <a:alpha val="50000"/>
                  </a:schemeClr>
                </a:outerShdw>
              </a:effectLst>
              <a:latin typeface="Arial" charset="0"/>
            </a:endParaRPr>
          </a:p>
        </p:txBody>
      </p:sp>
      <p:sp>
        <p:nvSpPr>
          <p:cNvPr id="4" name="Rectangle 29">
            <a:extLst>
              <a:ext uri="{FF2B5EF4-FFF2-40B4-BE49-F238E27FC236}">
                <a16:creationId xmlns:a16="http://schemas.microsoft.com/office/drawing/2014/main" id="{8A1DE767-0516-4A3E-3D33-9C2952716742}"/>
              </a:ext>
            </a:extLst>
          </p:cNvPr>
          <p:cNvSpPr>
            <a:spLocks noChangeArrowheads="1"/>
          </p:cNvSpPr>
          <p:nvPr/>
        </p:nvSpPr>
        <p:spPr bwMode="auto">
          <a:xfrm>
            <a:off x="382843" y="2164606"/>
            <a:ext cx="512960"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4000" b="1" dirty="0">
                <a:solidFill>
                  <a:srgbClr val="FF0000"/>
                </a:solidFill>
                <a:effectLst>
                  <a:outerShdw blurRad="50800" dist="50800" dir="5400000" algn="ctr" rotWithShape="0">
                    <a:schemeClr val="tx1">
                      <a:alpha val="50000"/>
                    </a:schemeClr>
                  </a:outerShdw>
                </a:effectLst>
                <a:latin typeface="Arial" charset="0"/>
                <a:sym typeface="Wingdings 2" panose="05020102010507070707" pitchFamily="18" charset="2"/>
              </a:rPr>
              <a:t></a:t>
            </a:r>
            <a:endParaRPr lang="en-US" altLang="en-AU" sz="4000" b="1" dirty="0">
              <a:solidFill>
                <a:srgbClr val="FF0000"/>
              </a:solidFill>
              <a:effectLst>
                <a:outerShdw blurRad="50800" dist="50800" dir="5400000" algn="ctr" rotWithShape="0">
                  <a:schemeClr val="tx1">
                    <a:alpha val="50000"/>
                  </a:schemeClr>
                </a:outerShdw>
              </a:effectLst>
              <a:latin typeface="Arial" charset="0"/>
            </a:endParaRPr>
          </a:p>
        </p:txBody>
      </p:sp>
      <p:sp>
        <p:nvSpPr>
          <p:cNvPr id="5" name="Rectangle 29">
            <a:extLst>
              <a:ext uri="{FF2B5EF4-FFF2-40B4-BE49-F238E27FC236}">
                <a16:creationId xmlns:a16="http://schemas.microsoft.com/office/drawing/2014/main" id="{8590B027-8CCA-86D2-61B3-3FC6185286AB}"/>
              </a:ext>
            </a:extLst>
          </p:cNvPr>
          <p:cNvSpPr>
            <a:spLocks noChangeArrowheads="1"/>
          </p:cNvSpPr>
          <p:nvPr/>
        </p:nvSpPr>
        <p:spPr bwMode="auto">
          <a:xfrm>
            <a:off x="487045" y="1386012"/>
            <a:ext cx="354263"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4000" b="1" dirty="0">
                <a:solidFill>
                  <a:srgbClr val="CC00CC"/>
                </a:solidFill>
                <a:effectLst>
                  <a:outerShdw blurRad="38100" dist="38100" dir="2700000" algn="tl">
                    <a:schemeClr val="tx1">
                      <a:alpha val="50000"/>
                    </a:schemeClr>
                  </a:outerShdw>
                </a:effectLst>
                <a:latin typeface="Arial" charset="0"/>
                <a:sym typeface="Wingdings 2" panose="05020102010507070707" pitchFamily="18" charset="2"/>
              </a:rPr>
              <a:t>!</a:t>
            </a:r>
            <a:endParaRPr lang="en-US" altLang="en-AU" sz="4000" b="1" dirty="0">
              <a:solidFill>
                <a:srgbClr val="CC00CC"/>
              </a:solidFill>
              <a:effectLst>
                <a:outerShdw blurRad="38100" dist="38100" dir="2700000" algn="tl">
                  <a:schemeClr val="tx1">
                    <a:alpha val="50000"/>
                  </a:schemeClr>
                </a:outerShdw>
              </a:effectLst>
              <a:latin typeface="Arial" charset="0"/>
            </a:endParaRPr>
          </a:p>
        </p:txBody>
      </p:sp>
    </p:spTree>
    <p:extLst>
      <p:ext uri="{BB962C8B-B14F-4D97-AF65-F5344CB8AC3E}">
        <p14:creationId xmlns:p14="http://schemas.microsoft.com/office/powerpoint/2010/main" val="359039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171">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17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171">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171">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bldLvl="3" autoUpdateAnimBg="0"/>
      <p:bldP spid="2" grpId="0"/>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F9F998-F53B-D3CB-1421-00C14F0D3398}"/>
              </a:ext>
            </a:extLst>
          </p:cNvPr>
          <p:cNvSpPr>
            <a:spLocks noGrp="1"/>
          </p:cNvSpPr>
          <p:nvPr>
            <p:ph idx="1"/>
          </p:nvPr>
        </p:nvSpPr>
        <p:spPr>
          <a:xfrm>
            <a:off x="-1" y="-1"/>
            <a:ext cx="9107681" cy="6753341"/>
          </a:xfrm>
        </p:spPr>
        <p:txBody>
          <a:bodyPr/>
          <a:lstStyle/>
          <a:p>
            <a:pPr marL="0" indent="0">
              <a:buNone/>
            </a:pPr>
            <a:r>
              <a:rPr lang="en-US" dirty="0"/>
              <a:t> </a:t>
            </a:r>
          </a:p>
        </p:txBody>
      </p:sp>
      <p:pic>
        <p:nvPicPr>
          <p:cNvPr id="4" name="Picture 3">
            <a:extLst>
              <a:ext uri="{FF2B5EF4-FFF2-40B4-BE49-F238E27FC236}">
                <a16:creationId xmlns:a16="http://schemas.microsoft.com/office/drawing/2014/main" id="{47FCA247-C01C-7DF1-DE38-3BFC72DB62AA}"/>
              </a:ext>
            </a:extLst>
          </p:cNvPr>
          <p:cNvPicPr>
            <a:picLocks noChangeAspect="1"/>
          </p:cNvPicPr>
          <p:nvPr/>
        </p:nvPicPr>
        <p:blipFill>
          <a:blip r:embed="rId2"/>
          <a:stretch>
            <a:fillRect/>
          </a:stretch>
        </p:blipFill>
        <p:spPr>
          <a:xfrm>
            <a:off x="0" y="109247"/>
            <a:ext cx="3935422" cy="3727720"/>
          </a:xfrm>
          <a:prstGeom prst="rect">
            <a:avLst/>
          </a:prstGeom>
        </p:spPr>
      </p:pic>
      <p:grpSp>
        <p:nvGrpSpPr>
          <p:cNvPr id="5" name="Group 4">
            <a:extLst>
              <a:ext uri="{FF2B5EF4-FFF2-40B4-BE49-F238E27FC236}">
                <a16:creationId xmlns:a16="http://schemas.microsoft.com/office/drawing/2014/main" id="{3999D66A-85CA-DC34-5A59-220B87B8B066}"/>
              </a:ext>
            </a:extLst>
          </p:cNvPr>
          <p:cNvGrpSpPr/>
          <p:nvPr/>
        </p:nvGrpSpPr>
        <p:grpSpPr>
          <a:xfrm flipH="1">
            <a:off x="3316076" y="1636160"/>
            <a:ext cx="756084" cy="1718475"/>
            <a:chOff x="8096487" y="3825156"/>
            <a:chExt cx="756084" cy="1718475"/>
          </a:xfrm>
        </p:grpSpPr>
        <p:sp>
          <p:nvSpPr>
            <p:cNvPr id="6" name="Freeform: Shape 5">
              <a:extLst>
                <a:ext uri="{FF2B5EF4-FFF2-40B4-BE49-F238E27FC236}">
                  <a16:creationId xmlns:a16="http://schemas.microsoft.com/office/drawing/2014/main" id="{41F4332C-6692-3401-F245-6C5728E86E3A}"/>
                </a:ext>
              </a:extLst>
            </p:cNvPr>
            <p:cNvSpPr/>
            <p:nvPr/>
          </p:nvSpPr>
          <p:spPr bwMode="auto">
            <a:xfrm flipH="1">
              <a:off x="8096487" y="4986251"/>
              <a:ext cx="332731" cy="557380"/>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178668 w 311490"/>
                <a:gd name="connsiteY0" fmla="*/ 0 h 1022157"/>
                <a:gd name="connsiteX1" fmla="*/ 259080 w 311490"/>
                <a:gd name="connsiteY1" fmla="*/ 476241 h 1022157"/>
                <a:gd name="connsiteX2" fmla="*/ 0 w 311490"/>
                <a:gd name="connsiteY2" fmla="*/ 1022157 h 1022157"/>
                <a:gd name="connsiteX0" fmla="*/ 613825 w 774244"/>
                <a:gd name="connsiteY0" fmla="*/ 0 h 483659"/>
                <a:gd name="connsiteX1" fmla="*/ 694237 w 774244"/>
                <a:gd name="connsiteY1" fmla="*/ 476241 h 483659"/>
                <a:gd name="connsiteX2" fmla="*/ 0 w 774244"/>
                <a:gd name="connsiteY2" fmla="*/ 335675 h 483659"/>
                <a:gd name="connsiteX0" fmla="*/ 613825 w 683194"/>
                <a:gd name="connsiteY0" fmla="*/ 0 h 343231"/>
                <a:gd name="connsiteX1" fmla="*/ 377758 w 683194"/>
                <a:gd name="connsiteY1" fmla="*/ 329138 h 343231"/>
                <a:gd name="connsiteX2" fmla="*/ 0 w 683194"/>
                <a:gd name="connsiteY2" fmla="*/ 335675 h 343231"/>
                <a:gd name="connsiteX0" fmla="*/ 613825 w 613825"/>
                <a:gd name="connsiteY0" fmla="*/ 0 h 335675"/>
                <a:gd name="connsiteX1" fmla="*/ 0 w 613825"/>
                <a:gd name="connsiteY1" fmla="*/ 335675 h 335675"/>
                <a:gd name="connsiteX0" fmla="*/ 613825 w 613825"/>
                <a:gd name="connsiteY0" fmla="*/ 0 h 335675"/>
                <a:gd name="connsiteX1" fmla="*/ 0 w 613825"/>
                <a:gd name="connsiteY1" fmla="*/ 335675 h 335675"/>
                <a:gd name="connsiteX0" fmla="*/ 81696 w 84356"/>
                <a:gd name="connsiteY0" fmla="*/ 0 h 551190"/>
                <a:gd name="connsiteX1" fmla="*/ 0 w 84356"/>
                <a:gd name="connsiteY1" fmla="*/ 551190 h 551190"/>
                <a:gd name="connsiteX0" fmla="*/ 81696 w 252547"/>
                <a:gd name="connsiteY0" fmla="*/ 0 h 551190"/>
                <a:gd name="connsiteX1" fmla="*/ 0 w 252547"/>
                <a:gd name="connsiteY1" fmla="*/ 551190 h 551190"/>
                <a:gd name="connsiteX0" fmla="*/ 81696 w 403051"/>
                <a:gd name="connsiteY0" fmla="*/ 0 h 551190"/>
                <a:gd name="connsiteX1" fmla="*/ 0 w 403051"/>
                <a:gd name="connsiteY1" fmla="*/ 551190 h 551190"/>
                <a:gd name="connsiteX0" fmla="*/ 81696 w 446683"/>
                <a:gd name="connsiteY0" fmla="*/ 0 h 551190"/>
                <a:gd name="connsiteX1" fmla="*/ 0 w 446683"/>
                <a:gd name="connsiteY1" fmla="*/ 551190 h 551190"/>
                <a:gd name="connsiteX0" fmla="*/ 108985 w 464608"/>
                <a:gd name="connsiteY0" fmla="*/ 0 h 596562"/>
                <a:gd name="connsiteX1" fmla="*/ 0 w 464608"/>
                <a:gd name="connsiteY1" fmla="*/ 596562 h 596562"/>
                <a:gd name="connsiteX0" fmla="*/ 27118 w 412085"/>
                <a:gd name="connsiteY0" fmla="*/ 0 h 573876"/>
                <a:gd name="connsiteX1" fmla="*/ 0 w 412085"/>
                <a:gd name="connsiteY1" fmla="*/ 573876 h 573876"/>
              </a:gdLst>
              <a:ahLst/>
              <a:cxnLst>
                <a:cxn ang="0">
                  <a:pos x="connsiteX0" y="connsiteY0"/>
                </a:cxn>
                <a:cxn ang="0">
                  <a:pos x="connsiteX1" y="connsiteY1"/>
                </a:cxn>
              </a:cxnLst>
              <a:rect l="l" t="t" r="r" b="b"/>
              <a:pathLst>
                <a:path w="412085" h="573876">
                  <a:moveTo>
                    <a:pt x="27118" y="0"/>
                  </a:moveTo>
                  <a:cubicBezTo>
                    <a:pt x="692999" y="224967"/>
                    <a:pt x="368339" y="473327"/>
                    <a:pt x="0" y="573876"/>
                  </a:cubicBezTo>
                </a:path>
              </a:pathLst>
            </a:custGeom>
            <a:noFill/>
            <a:ln w="38100" cap="flat" cmpd="sng" algn="ctr">
              <a:solidFill>
                <a:srgbClr val="CC00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sp>
          <p:nvSpPr>
            <p:cNvPr id="7" name="Oval 6">
              <a:extLst>
                <a:ext uri="{FF2B5EF4-FFF2-40B4-BE49-F238E27FC236}">
                  <a16:creationId xmlns:a16="http://schemas.microsoft.com/office/drawing/2014/main" id="{D4A7B729-3306-2EC0-89F5-02ED77B64DB6}"/>
                </a:ext>
              </a:extLst>
            </p:cNvPr>
            <p:cNvSpPr/>
            <p:nvPr/>
          </p:nvSpPr>
          <p:spPr bwMode="auto">
            <a:xfrm>
              <a:off x="8398952" y="4697548"/>
              <a:ext cx="453618" cy="388884"/>
            </a:xfrm>
            <a:prstGeom prst="ellipse">
              <a:avLst/>
            </a:pr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B7F7402E-271C-6CDB-C543-0B7B5C0430B3}"/>
                </a:ext>
              </a:extLst>
            </p:cNvPr>
            <p:cNvSpPr/>
            <p:nvPr/>
          </p:nvSpPr>
          <p:spPr bwMode="auto">
            <a:xfrm>
              <a:off x="8432645" y="3825156"/>
              <a:ext cx="419926" cy="324842"/>
            </a:xfrm>
            <a:prstGeom prst="ellipse">
              <a:avLst/>
            </a:pr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9" name="Freeform: Shape 8">
              <a:extLst>
                <a:ext uri="{FF2B5EF4-FFF2-40B4-BE49-F238E27FC236}">
                  <a16:creationId xmlns:a16="http://schemas.microsoft.com/office/drawing/2014/main" id="{E612498B-87E1-2882-102E-381E723E8A2E}"/>
                </a:ext>
              </a:extLst>
            </p:cNvPr>
            <p:cNvSpPr/>
            <p:nvPr/>
          </p:nvSpPr>
          <p:spPr bwMode="auto">
            <a:xfrm flipH="1">
              <a:off x="8238988" y="3994596"/>
              <a:ext cx="186441" cy="802103"/>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13036 w 259180"/>
                <a:gd name="connsiteY0" fmla="*/ 0 h 1186226"/>
                <a:gd name="connsiteX1" fmla="*/ 259080 w 259180"/>
                <a:gd name="connsiteY1" fmla="*/ 640310 h 1186226"/>
                <a:gd name="connsiteX2" fmla="*/ 0 w 259180"/>
                <a:gd name="connsiteY2" fmla="*/ 1186226 h 1186226"/>
                <a:gd name="connsiteX0" fmla="*/ 0 w 246144"/>
                <a:gd name="connsiteY0" fmla="*/ 0 h 640310"/>
                <a:gd name="connsiteX1" fmla="*/ 246044 w 246144"/>
                <a:gd name="connsiteY1" fmla="*/ 640310 h 640310"/>
                <a:gd name="connsiteX0" fmla="*/ 0 w 300495"/>
                <a:gd name="connsiteY0" fmla="*/ 0 h 464010"/>
                <a:gd name="connsiteX1" fmla="*/ 300455 w 300495"/>
                <a:gd name="connsiteY1" fmla="*/ 464010 h 464010"/>
                <a:gd name="connsiteX0" fmla="*/ 0 w 300455"/>
                <a:gd name="connsiteY0" fmla="*/ 0 h 464010"/>
                <a:gd name="connsiteX1" fmla="*/ 300455 w 300455"/>
                <a:gd name="connsiteY1" fmla="*/ 464010 h 464010"/>
                <a:gd name="connsiteX0" fmla="*/ 0 w 300455"/>
                <a:gd name="connsiteY0" fmla="*/ 0 h 464010"/>
                <a:gd name="connsiteX1" fmla="*/ 300455 w 300455"/>
                <a:gd name="connsiteY1" fmla="*/ 464010 h 464010"/>
                <a:gd name="connsiteX0" fmla="*/ 0 w 307203"/>
                <a:gd name="connsiteY0" fmla="*/ 19074 h 391798"/>
                <a:gd name="connsiteX1" fmla="*/ 307203 w 307203"/>
                <a:gd name="connsiteY1" fmla="*/ 391798 h 391798"/>
                <a:gd name="connsiteX0" fmla="*/ 0 w 307203"/>
                <a:gd name="connsiteY0" fmla="*/ 1 h 372725"/>
                <a:gd name="connsiteX1" fmla="*/ 307203 w 307203"/>
                <a:gd name="connsiteY1" fmla="*/ 372725 h 372725"/>
                <a:gd name="connsiteX0" fmla="*/ 0 w 313951"/>
                <a:gd name="connsiteY0" fmla="*/ 0 h 433581"/>
                <a:gd name="connsiteX1" fmla="*/ 313951 w 313951"/>
                <a:gd name="connsiteY1" fmla="*/ 433581 h 433581"/>
                <a:gd name="connsiteX0" fmla="*/ 33922 w 78074"/>
                <a:gd name="connsiteY0" fmla="*/ 0 h 494738"/>
                <a:gd name="connsiteX1" fmla="*/ 43472 w 78074"/>
                <a:gd name="connsiteY1" fmla="*/ 494738 h 494738"/>
                <a:gd name="connsiteX0" fmla="*/ 0 w 132089"/>
                <a:gd name="connsiteY0" fmla="*/ 0 h 494738"/>
                <a:gd name="connsiteX1" fmla="*/ 9550 w 132089"/>
                <a:gd name="connsiteY1" fmla="*/ 494738 h 494738"/>
              </a:gdLst>
              <a:ahLst/>
              <a:cxnLst>
                <a:cxn ang="0">
                  <a:pos x="connsiteX0" y="connsiteY0"/>
                </a:cxn>
                <a:cxn ang="0">
                  <a:pos x="connsiteX1" y="connsiteY1"/>
                </a:cxn>
              </a:cxnLst>
              <a:rect l="l" t="t" r="r" b="b"/>
              <a:pathLst>
                <a:path w="132089" h="494738">
                  <a:moveTo>
                    <a:pt x="0" y="0"/>
                  </a:moveTo>
                  <a:cubicBezTo>
                    <a:pt x="148521" y="19020"/>
                    <a:pt x="197982" y="343130"/>
                    <a:pt x="9550" y="494738"/>
                  </a:cubicBezTo>
                </a:path>
              </a:pathLst>
            </a:cu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9CC814E9-9CBB-CAA5-E4B8-670820126F18}"/>
              </a:ext>
            </a:extLst>
          </p:cNvPr>
          <p:cNvGrpSpPr/>
          <p:nvPr/>
        </p:nvGrpSpPr>
        <p:grpSpPr>
          <a:xfrm flipH="1">
            <a:off x="3330239" y="1646016"/>
            <a:ext cx="718816" cy="676208"/>
            <a:chOff x="9182508" y="4045851"/>
            <a:chExt cx="718816" cy="498170"/>
          </a:xfrm>
        </p:grpSpPr>
        <p:sp>
          <p:nvSpPr>
            <p:cNvPr id="11" name="Freeform: Shape 10">
              <a:extLst>
                <a:ext uri="{FF2B5EF4-FFF2-40B4-BE49-F238E27FC236}">
                  <a16:creationId xmlns:a16="http://schemas.microsoft.com/office/drawing/2014/main" id="{9DC8130D-5E22-6599-C898-B00F5A43280F}"/>
                </a:ext>
              </a:extLst>
            </p:cNvPr>
            <p:cNvSpPr/>
            <p:nvPr/>
          </p:nvSpPr>
          <p:spPr bwMode="auto">
            <a:xfrm flipH="1">
              <a:off x="9182508" y="4243972"/>
              <a:ext cx="319222" cy="300049"/>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178668 w 311490"/>
                <a:gd name="connsiteY0" fmla="*/ 0 h 1022157"/>
                <a:gd name="connsiteX1" fmla="*/ 259080 w 311490"/>
                <a:gd name="connsiteY1" fmla="*/ 476241 h 1022157"/>
                <a:gd name="connsiteX2" fmla="*/ 0 w 311490"/>
                <a:gd name="connsiteY2" fmla="*/ 1022157 h 1022157"/>
                <a:gd name="connsiteX0" fmla="*/ 613825 w 774244"/>
                <a:gd name="connsiteY0" fmla="*/ 0 h 483659"/>
                <a:gd name="connsiteX1" fmla="*/ 694237 w 774244"/>
                <a:gd name="connsiteY1" fmla="*/ 476241 h 483659"/>
                <a:gd name="connsiteX2" fmla="*/ 0 w 774244"/>
                <a:gd name="connsiteY2" fmla="*/ 335675 h 483659"/>
                <a:gd name="connsiteX0" fmla="*/ 613825 w 683194"/>
                <a:gd name="connsiteY0" fmla="*/ 0 h 343231"/>
                <a:gd name="connsiteX1" fmla="*/ 377758 w 683194"/>
                <a:gd name="connsiteY1" fmla="*/ 329138 h 343231"/>
                <a:gd name="connsiteX2" fmla="*/ 0 w 683194"/>
                <a:gd name="connsiteY2" fmla="*/ 335675 h 343231"/>
                <a:gd name="connsiteX0" fmla="*/ 613825 w 613825"/>
                <a:gd name="connsiteY0" fmla="*/ 0 h 335675"/>
                <a:gd name="connsiteX1" fmla="*/ 0 w 613825"/>
                <a:gd name="connsiteY1" fmla="*/ 335675 h 335675"/>
                <a:gd name="connsiteX0" fmla="*/ 613825 w 613825"/>
                <a:gd name="connsiteY0" fmla="*/ 0 h 335675"/>
                <a:gd name="connsiteX1" fmla="*/ 0 w 613825"/>
                <a:gd name="connsiteY1" fmla="*/ 335675 h 335675"/>
                <a:gd name="connsiteX0" fmla="*/ 27713 w 116181"/>
                <a:gd name="connsiteY0" fmla="*/ 0 h 482778"/>
                <a:gd name="connsiteX1" fmla="*/ 50908 w 116181"/>
                <a:gd name="connsiteY1" fmla="*/ 482778 h 482778"/>
                <a:gd name="connsiteX0" fmla="*/ 0 w 191794"/>
                <a:gd name="connsiteY0" fmla="*/ 0 h 482778"/>
                <a:gd name="connsiteX1" fmla="*/ 23195 w 191794"/>
                <a:gd name="connsiteY1" fmla="*/ 482778 h 482778"/>
                <a:gd name="connsiteX0" fmla="*/ 35789 w 201831"/>
                <a:gd name="connsiteY0" fmla="*/ 0 h 590654"/>
                <a:gd name="connsiteX1" fmla="*/ 0 w 201831"/>
                <a:gd name="connsiteY1" fmla="*/ 590654 h 590654"/>
              </a:gdLst>
              <a:ahLst/>
              <a:cxnLst>
                <a:cxn ang="0">
                  <a:pos x="connsiteX0" y="connsiteY0"/>
                </a:cxn>
                <a:cxn ang="0">
                  <a:pos x="connsiteX1" y="connsiteY1"/>
                </a:cxn>
              </a:cxnLst>
              <a:rect l="l" t="t" r="r" b="b"/>
              <a:pathLst>
                <a:path w="201831" h="590654">
                  <a:moveTo>
                    <a:pt x="35789" y="0"/>
                  </a:moveTo>
                  <a:cubicBezTo>
                    <a:pt x="311389" y="170734"/>
                    <a:pt x="204608" y="478762"/>
                    <a:pt x="0" y="590654"/>
                  </a:cubicBezTo>
                </a:path>
              </a:pathLst>
            </a:custGeom>
            <a:noFill/>
            <a:ln w="38100" cap="flat" cmpd="sng" algn="ctr">
              <a:solidFill>
                <a:srgbClr val="CC00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sp>
          <p:nvSpPr>
            <p:cNvPr id="12" name="Oval 11">
              <a:extLst>
                <a:ext uri="{FF2B5EF4-FFF2-40B4-BE49-F238E27FC236}">
                  <a16:creationId xmlns:a16="http://schemas.microsoft.com/office/drawing/2014/main" id="{C7DAC886-2F45-EDF7-840A-A1AA19700881}"/>
                </a:ext>
              </a:extLst>
            </p:cNvPr>
            <p:cNvSpPr/>
            <p:nvPr/>
          </p:nvSpPr>
          <p:spPr bwMode="auto">
            <a:xfrm>
              <a:off x="9453668" y="4045851"/>
              <a:ext cx="447656" cy="437435"/>
            </a:xfrm>
            <a:prstGeom prst="ellipse">
              <a:avLst/>
            </a:pr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grpSp>
      <p:sp>
        <p:nvSpPr>
          <p:cNvPr id="13" name="Rectangle: Rounded Corners 12">
            <a:extLst>
              <a:ext uri="{FF2B5EF4-FFF2-40B4-BE49-F238E27FC236}">
                <a16:creationId xmlns:a16="http://schemas.microsoft.com/office/drawing/2014/main" id="{0BA83677-EC48-610F-6D51-126DBAA6189F}"/>
              </a:ext>
            </a:extLst>
          </p:cNvPr>
          <p:cNvSpPr/>
          <p:nvPr/>
        </p:nvSpPr>
        <p:spPr bwMode="auto">
          <a:xfrm>
            <a:off x="3290858" y="1313429"/>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4" name="Rectangle: Rounded Corners 13">
            <a:extLst>
              <a:ext uri="{FF2B5EF4-FFF2-40B4-BE49-F238E27FC236}">
                <a16:creationId xmlns:a16="http://schemas.microsoft.com/office/drawing/2014/main" id="{1D44D112-E357-755B-2963-B68C09B1DB9E}"/>
              </a:ext>
            </a:extLst>
          </p:cNvPr>
          <p:cNvSpPr/>
          <p:nvPr/>
        </p:nvSpPr>
        <p:spPr bwMode="auto">
          <a:xfrm>
            <a:off x="3298680" y="1616719"/>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5" name="Rectangle: Rounded Corners 14">
            <a:extLst>
              <a:ext uri="{FF2B5EF4-FFF2-40B4-BE49-F238E27FC236}">
                <a16:creationId xmlns:a16="http://schemas.microsoft.com/office/drawing/2014/main" id="{595CA1E7-794B-3A82-B480-0E5AD81E6969}"/>
              </a:ext>
            </a:extLst>
          </p:cNvPr>
          <p:cNvSpPr/>
          <p:nvPr/>
        </p:nvSpPr>
        <p:spPr bwMode="auto">
          <a:xfrm>
            <a:off x="3306502" y="1924232"/>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6" name="Rectangle: Rounded Corners 15">
            <a:extLst>
              <a:ext uri="{FF2B5EF4-FFF2-40B4-BE49-F238E27FC236}">
                <a16:creationId xmlns:a16="http://schemas.microsoft.com/office/drawing/2014/main" id="{5CD4514E-F20D-A045-3A26-9193347CA826}"/>
              </a:ext>
            </a:extLst>
          </p:cNvPr>
          <p:cNvSpPr/>
          <p:nvPr/>
        </p:nvSpPr>
        <p:spPr bwMode="auto">
          <a:xfrm>
            <a:off x="3298680" y="2541387"/>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7" name="Rectangle: Rounded Corners 16">
            <a:extLst>
              <a:ext uri="{FF2B5EF4-FFF2-40B4-BE49-F238E27FC236}">
                <a16:creationId xmlns:a16="http://schemas.microsoft.com/office/drawing/2014/main" id="{FB3B26C6-2976-3F5C-933F-E1E7C8882470}"/>
              </a:ext>
            </a:extLst>
          </p:cNvPr>
          <p:cNvSpPr/>
          <p:nvPr/>
        </p:nvSpPr>
        <p:spPr bwMode="auto">
          <a:xfrm>
            <a:off x="3298882" y="2838694"/>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Tree>
    <p:extLst>
      <p:ext uri="{BB962C8B-B14F-4D97-AF65-F5344CB8AC3E}">
        <p14:creationId xmlns:p14="http://schemas.microsoft.com/office/powerpoint/2010/main" val="270500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3"/>
                                        </p:tgtEl>
                                        <p:attrNameLst>
                                          <p:attrName>style.visibility</p:attrName>
                                        </p:attrNameLst>
                                      </p:cBhvr>
                                      <p:to>
                                        <p:strVal val="hidden"/>
                                      </p:to>
                                    </p:set>
                                  </p:childTnLst>
                                </p:cTn>
                              </p:par>
                            </p:childTnLst>
                          </p:cTn>
                        </p:par>
                        <p:par>
                          <p:cTn id="12" fill="hold">
                            <p:stCondLst>
                              <p:cond delay="0"/>
                            </p:stCondLst>
                            <p:childTnLst>
                              <p:par>
                                <p:cTn id="13" presetID="22" presetClass="entr" presetSubtype="1"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up)">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14"/>
                                        </p:tgtEl>
                                        <p:attrNameLst>
                                          <p:attrName>style.visibility</p:attrName>
                                        </p:attrNameLst>
                                      </p:cBhvr>
                                      <p:to>
                                        <p:strVal val="hidden"/>
                                      </p:to>
                                    </p:set>
                                  </p:childTnLst>
                                </p:cTn>
                              </p:par>
                            </p:childTnLst>
                          </p:cTn>
                        </p:par>
                        <p:par>
                          <p:cTn id="20" fill="hold">
                            <p:stCondLst>
                              <p:cond delay="0"/>
                            </p:stCondLst>
                            <p:childTnLst>
                              <p:par>
                                <p:cTn id="21" presetID="22" presetClass="entr" presetSubtype="1"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up)">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15"/>
                                        </p:tgtEl>
                                        <p:attrNameLst>
                                          <p:attrName>style.visibility</p:attrName>
                                        </p:attrNameLst>
                                      </p:cBhvr>
                                      <p:to>
                                        <p:strVal val="hidden"/>
                                      </p:to>
                                    </p:set>
                                  </p:childTnLst>
                                </p:cTn>
                              </p:par>
                            </p:childTnLst>
                          </p:cTn>
                        </p:par>
                        <p:par>
                          <p:cTn id="28" fill="hold">
                            <p:stCondLst>
                              <p:cond delay="0"/>
                            </p:stCondLst>
                            <p:childTnLst>
                              <p:par>
                                <p:cTn id="29" presetID="22" presetClass="entr" presetSubtype="1" fill="hold"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up)">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ipe(up)">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16"/>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17"/>
                                        </p:tgtEl>
                                        <p:attrNameLst>
                                          <p:attrName>style.visibility</p:attrName>
                                        </p:attrNameLst>
                                      </p:cBhvr>
                                      <p:to>
                                        <p:strVal val="hidden"/>
                                      </p:to>
                                    </p:set>
                                  </p:childTnLst>
                                </p:cTn>
                              </p:par>
                            </p:childTnLst>
                          </p:cTn>
                        </p:par>
                        <p:par>
                          <p:cTn id="52" fill="hold">
                            <p:stCondLst>
                              <p:cond delay="0"/>
                            </p:stCondLst>
                            <p:childTnLst>
                              <p:par>
                                <p:cTn id="53" presetID="22" presetClass="entr" presetSubtype="1" fill="hold" nodeType="after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up)">
                                      <p:cBhvr>
                                        <p:cTn id="5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58B5E9E-C966-E353-38FA-8335DF5EAA63}"/>
              </a:ext>
            </a:extLst>
          </p:cNvPr>
          <p:cNvPicPr>
            <a:picLocks noChangeAspect="1"/>
          </p:cNvPicPr>
          <p:nvPr/>
        </p:nvPicPr>
        <p:blipFill>
          <a:blip r:embed="rId2"/>
          <a:stretch>
            <a:fillRect/>
          </a:stretch>
        </p:blipFill>
        <p:spPr>
          <a:xfrm>
            <a:off x="15283" y="56008"/>
            <a:ext cx="9113430" cy="6685360"/>
          </a:xfrm>
          <a:prstGeom prst="rect">
            <a:avLst/>
          </a:prstGeom>
        </p:spPr>
      </p:pic>
      <p:sp>
        <p:nvSpPr>
          <p:cNvPr id="2" name="Rectangle: Rounded Corners 1">
            <a:extLst>
              <a:ext uri="{FF2B5EF4-FFF2-40B4-BE49-F238E27FC236}">
                <a16:creationId xmlns:a16="http://schemas.microsoft.com/office/drawing/2014/main" id="{69629A9F-3AE6-61E6-FB75-350EB791D0C7}"/>
              </a:ext>
            </a:extLst>
          </p:cNvPr>
          <p:cNvSpPr/>
          <p:nvPr/>
        </p:nvSpPr>
        <p:spPr bwMode="auto">
          <a:xfrm>
            <a:off x="3275856" y="1291806"/>
            <a:ext cx="504056" cy="648072"/>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 name="Rectangle: Rounded Corners 2">
            <a:extLst>
              <a:ext uri="{FF2B5EF4-FFF2-40B4-BE49-F238E27FC236}">
                <a16:creationId xmlns:a16="http://schemas.microsoft.com/office/drawing/2014/main" id="{CC44FF67-DC09-D7DD-8B1A-9C6B09B87A64}"/>
              </a:ext>
            </a:extLst>
          </p:cNvPr>
          <p:cNvSpPr/>
          <p:nvPr/>
        </p:nvSpPr>
        <p:spPr bwMode="auto">
          <a:xfrm>
            <a:off x="4208439" y="144231"/>
            <a:ext cx="727118" cy="3628897"/>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4" name="Rectangle: Rounded Corners 3">
            <a:extLst>
              <a:ext uri="{FF2B5EF4-FFF2-40B4-BE49-F238E27FC236}">
                <a16:creationId xmlns:a16="http://schemas.microsoft.com/office/drawing/2014/main" id="{7FFA5FCA-DB10-0F8D-42ED-30501CEDD198}"/>
              </a:ext>
            </a:extLst>
          </p:cNvPr>
          <p:cNvSpPr/>
          <p:nvPr/>
        </p:nvSpPr>
        <p:spPr bwMode="auto">
          <a:xfrm>
            <a:off x="4219461" y="3828300"/>
            <a:ext cx="694062" cy="648072"/>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5" name="Rectangle: Rounded Corners 4">
            <a:extLst>
              <a:ext uri="{FF2B5EF4-FFF2-40B4-BE49-F238E27FC236}">
                <a16:creationId xmlns:a16="http://schemas.microsoft.com/office/drawing/2014/main" id="{06B7A2E2-F1F8-6A79-05B8-94C180539AF4}"/>
              </a:ext>
            </a:extLst>
          </p:cNvPr>
          <p:cNvSpPr/>
          <p:nvPr/>
        </p:nvSpPr>
        <p:spPr bwMode="auto">
          <a:xfrm>
            <a:off x="3286873" y="1928861"/>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7" name="Rectangle: Rounded Corners 6">
            <a:extLst>
              <a:ext uri="{FF2B5EF4-FFF2-40B4-BE49-F238E27FC236}">
                <a16:creationId xmlns:a16="http://schemas.microsoft.com/office/drawing/2014/main" id="{762FE297-EF9A-4310-EAFD-76A96440A766}"/>
              </a:ext>
            </a:extLst>
          </p:cNvPr>
          <p:cNvSpPr/>
          <p:nvPr/>
        </p:nvSpPr>
        <p:spPr bwMode="auto">
          <a:xfrm>
            <a:off x="4957591" y="144231"/>
            <a:ext cx="727118" cy="3628897"/>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8" name="Rectangle: Rounded Corners 7">
            <a:extLst>
              <a:ext uri="{FF2B5EF4-FFF2-40B4-BE49-F238E27FC236}">
                <a16:creationId xmlns:a16="http://schemas.microsoft.com/office/drawing/2014/main" id="{72A14B3D-C292-8229-3D7D-9240FF52A357}"/>
              </a:ext>
            </a:extLst>
          </p:cNvPr>
          <p:cNvSpPr/>
          <p:nvPr/>
        </p:nvSpPr>
        <p:spPr bwMode="auto">
          <a:xfrm>
            <a:off x="5717760" y="144231"/>
            <a:ext cx="727118" cy="3628897"/>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9" name="Rectangle: Rounded Corners 8">
            <a:extLst>
              <a:ext uri="{FF2B5EF4-FFF2-40B4-BE49-F238E27FC236}">
                <a16:creationId xmlns:a16="http://schemas.microsoft.com/office/drawing/2014/main" id="{B90365ED-ECDF-808E-FB1E-8089E1FDF6F8}"/>
              </a:ext>
            </a:extLst>
          </p:cNvPr>
          <p:cNvSpPr/>
          <p:nvPr/>
        </p:nvSpPr>
        <p:spPr bwMode="auto">
          <a:xfrm>
            <a:off x="4968612" y="3814844"/>
            <a:ext cx="1476265" cy="318325"/>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0" name="Rectangle: Rounded Corners 9">
            <a:extLst>
              <a:ext uri="{FF2B5EF4-FFF2-40B4-BE49-F238E27FC236}">
                <a16:creationId xmlns:a16="http://schemas.microsoft.com/office/drawing/2014/main" id="{1BD9872B-EB3B-6710-3A0E-211B617A01FD}"/>
              </a:ext>
            </a:extLst>
          </p:cNvPr>
          <p:cNvSpPr/>
          <p:nvPr/>
        </p:nvSpPr>
        <p:spPr bwMode="auto">
          <a:xfrm>
            <a:off x="3275867" y="1297517"/>
            <a:ext cx="526080" cy="318325"/>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1" name="Rectangle: Rounded Corners 10">
            <a:extLst>
              <a:ext uri="{FF2B5EF4-FFF2-40B4-BE49-F238E27FC236}">
                <a16:creationId xmlns:a16="http://schemas.microsoft.com/office/drawing/2014/main" id="{587C6584-33B7-C1E9-9EC2-DD64BFFC8384}"/>
              </a:ext>
            </a:extLst>
          </p:cNvPr>
          <p:cNvSpPr/>
          <p:nvPr/>
        </p:nvSpPr>
        <p:spPr bwMode="auto">
          <a:xfrm>
            <a:off x="4957591" y="4132164"/>
            <a:ext cx="1476265" cy="318325"/>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6" name="Rectangle: Rounded Corners 15">
            <a:extLst>
              <a:ext uri="{FF2B5EF4-FFF2-40B4-BE49-F238E27FC236}">
                <a16:creationId xmlns:a16="http://schemas.microsoft.com/office/drawing/2014/main" id="{21723B0D-0FB5-378C-8C0C-8CB784609CAC}"/>
              </a:ext>
            </a:extLst>
          </p:cNvPr>
          <p:cNvSpPr/>
          <p:nvPr/>
        </p:nvSpPr>
        <p:spPr bwMode="auto">
          <a:xfrm>
            <a:off x="3286873" y="2230863"/>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7" name="Rectangle: Rounded Corners 16">
            <a:extLst>
              <a:ext uri="{FF2B5EF4-FFF2-40B4-BE49-F238E27FC236}">
                <a16:creationId xmlns:a16="http://schemas.microsoft.com/office/drawing/2014/main" id="{DA3ABCEF-1865-13F4-14AB-E18B06DC5369}"/>
              </a:ext>
            </a:extLst>
          </p:cNvPr>
          <p:cNvSpPr/>
          <p:nvPr/>
        </p:nvSpPr>
        <p:spPr bwMode="auto">
          <a:xfrm>
            <a:off x="3291685" y="2536746"/>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8" name="Rectangle: Rounded Corners 17">
            <a:extLst>
              <a:ext uri="{FF2B5EF4-FFF2-40B4-BE49-F238E27FC236}">
                <a16:creationId xmlns:a16="http://schemas.microsoft.com/office/drawing/2014/main" id="{3946D39A-2910-7371-82EF-22229D63D10A}"/>
              </a:ext>
            </a:extLst>
          </p:cNvPr>
          <p:cNvSpPr/>
          <p:nvPr/>
        </p:nvSpPr>
        <p:spPr bwMode="auto">
          <a:xfrm>
            <a:off x="8417026" y="3831253"/>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9" name="Rectangle: Rounded Corners 18">
            <a:extLst>
              <a:ext uri="{FF2B5EF4-FFF2-40B4-BE49-F238E27FC236}">
                <a16:creationId xmlns:a16="http://schemas.microsoft.com/office/drawing/2014/main" id="{ABDC5910-1E89-F473-52E7-0CB99B20E64C}"/>
              </a:ext>
            </a:extLst>
          </p:cNvPr>
          <p:cNvSpPr/>
          <p:nvPr/>
        </p:nvSpPr>
        <p:spPr bwMode="auto">
          <a:xfrm>
            <a:off x="6477929" y="130356"/>
            <a:ext cx="727118" cy="3628897"/>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0" name="Rectangle: Rounded Corners 19">
            <a:extLst>
              <a:ext uri="{FF2B5EF4-FFF2-40B4-BE49-F238E27FC236}">
                <a16:creationId xmlns:a16="http://schemas.microsoft.com/office/drawing/2014/main" id="{054E0806-F32F-77CF-EF55-043ADF66A274}"/>
              </a:ext>
            </a:extLst>
          </p:cNvPr>
          <p:cNvSpPr/>
          <p:nvPr/>
        </p:nvSpPr>
        <p:spPr bwMode="auto">
          <a:xfrm>
            <a:off x="8305250" y="110596"/>
            <a:ext cx="727118" cy="3628897"/>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1" name="Rectangle: Rounded Corners 20">
            <a:extLst>
              <a:ext uri="{FF2B5EF4-FFF2-40B4-BE49-F238E27FC236}">
                <a16:creationId xmlns:a16="http://schemas.microsoft.com/office/drawing/2014/main" id="{51BC789B-DB70-715F-7ECF-87A8261E4F73}"/>
              </a:ext>
            </a:extLst>
          </p:cNvPr>
          <p:cNvSpPr/>
          <p:nvPr/>
        </p:nvSpPr>
        <p:spPr bwMode="auto">
          <a:xfrm>
            <a:off x="3261254" y="1938932"/>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2" name="Rectangle: Rounded Corners 21">
            <a:extLst>
              <a:ext uri="{FF2B5EF4-FFF2-40B4-BE49-F238E27FC236}">
                <a16:creationId xmlns:a16="http://schemas.microsoft.com/office/drawing/2014/main" id="{769EA5FB-2E8E-32CB-7130-1B9C373F03F9}"/>
              </a:ext>
            </a:extLst>
          </p:cNvPr>
          <p:cNvSpPr/>
          <p:nvPr/>
        </p:nvSpPr>
        <p:spPr bwMode="auto">
          <a:xfrm>
            <a:off x="7391589" y="130356"/>
            <a:ext cx="727118" cy="3628897"/>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4" name="Rectangle: Rounded Corners 23">
            <a:extLst>
              <a:ext uri="{FF2B5EF4-FFF2-40B4-BE49-F238E27FC236}">
                <a16:creationId xmlns:a16="http://schemas.microsoft.com/office/drawing/2014/main" id="{C0FB1CBF-23A4-77E6-5A64-E1D66442976D}"/>
              </a:ext>
            </a:extLst>
          </p:cNvPr>
          <p:cNvSpPr/>
          <p:nvPr/>
        </p:nvSpPr>
        <p:spPr bwMode="auto">
          <a:xfrm>
            <a:off x="3280707" y="1624919"/>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5" name="Rectangle: Rounded Corners 24">
            <a:extLst>
              <a:ext uri="{FF2B5EF4-FFF2-40B4-BE49-F238E27FC236}">
                <a16:creationId xmlns:a16="http://schemas.microsoft.com/office/drawing/2014/main" id="{CCEFCC2B-2F00-F272-2016-CF5C436F46FA}"/>
              </a:ext>
            </a:extLst>
          </p:cNvPr>
          <p:cNvSpPr/>
          <p:nvPr/>
        </p:nvSpPr>
        <p:spPr bwMode="auto">
          <a:xfrm>
            <a:off x="5840204" y="4837121"/>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nvGrpSpPr>
          <p:cNvPr id="38" name="Group 37">
            <a:extLst>
              <a:ext uri="{FF2B5EF4-FFF2-40B4-BE49-F238E27FC236}">
                <a16:creationId xmlns:a16="http://schemas.microsoft.com/office/drawing/2014/main" id="{E7C4DFC7-987E-5D69-C3D9-DC16561E462C}"/>
              </a:ext>
            </a:extLst>
          </p:cNvPr>
          <p:cNvGrpSpPr/>
          <p:nvPr/>
        </p:nvGrpSpPr>
        <p:grpSpPr>
          <a:xfrm>
            <a:off x="5854546" y="3803827"/>
            <a:ext cx="3058100" cy="1735913"/>
            <a:chOff x="5854546" y="3803827"/>
            <a:chExt cx="3058100" cy="1735913"/>
          </a:xfrm>
        </p:grpSpPr>
        <p:sp>
          <p:nvSpPr>
            <p:cNvPr id="26" name="Oval 25">
              <a:extLst>
                <a:ext uri="{FF2B5EF4-FFF2-40B4-BE49-F238E27FC236}">
                  <a16:creationId xmlns:a16="http://schemas.microsoft.com/office/drawing/2014/main" id="{D8970998-34DC-3D92-85A8-931A1D15AC4A}"/>
                </a:ext>
              </a:extLst>
            </p:cNvPr>
            <p:cNvSpPr/>
            <p:nvPr/>
          </p:nvSpPr>
          <p:spPr bwMode="auto">
            <a:xfrm>
              <a:off x="8417026" y="3803827"/>
              <a:ext cx="495620" cy="404616"/>
            </a:xfrm>
            <a:prstGeom prst="ellipse">
              <a:avLst/>
            </a:pr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27" name="Oval 26">
              <a:extLst>
                <a:ext uri="{FF2B5EF4-FFF2-40B4-BE49-F238E27FC236}">
                  <a16:creationId xmlns:a16="http://schemas.microsoft.com/office/drawing/2014/main" id="{995CF101-1BA1-6192-0CFE-BA9733F4BE96}"/>
                </a:ext>
              </a:extLst>
            </p:cNvPr>
            <p:cNvSpPr/>
            <p:nvPr/>
          </p:nvSpPr>
          <p:spPr bwMode="auto">
            <a:xfrm>
              <a:off x="5854546" y="4104504"/>
              <a:ext cx="495620" cy="404616"/>
            </a:xfrm>
            <a:prstGeom prst="ellipse">
              <a:avLst/>
            </a:pr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30" name="Freeform: Shape 29">
              <a:extLst>
                <a:ext uri="{FF2B5EF4-FFF2-40B4-BE49-F238E27FC236}">
                  <a16:creationId xmlns:a16="http://schemas.microsoft.com/office/drawing/2014/main" id="{41D9A2DC-F622-BF9B-3BD0-9ED93894428A}"/>
                </a:ext>
              </a:extLst>
            </p:cNvPr>
            <p:cNvSpPr/>
            <p:nvPr/>
          </p:nvSpPr>
          <p:spPr bwMode="auto">
            <a:xfrm>
              <a:off x="6339840" y="3852009"/>
              <a:ext cx="2095500" cy="384711"/>
            </a:xfrm>
            <a:custGeom>
              <a:avLst/>
              <a:gdLst>
                <a:gd name="connsiteX0" fmla="*/ 0 w 2095500"/>
                <a:gd name="connsiteY0" fmla="*/ 384711 h 384711"/>
                <a:gd name="connsiteX1" fmla="*/ 937260 w 2095500"/>
                <a:gd name="connsiteY1" fmla="*/ 11331 h 384711"/>
                <a:gd name="connsiteX2" fmla="*/ 2095500 w 2095500"/>
                <a:gd name="connsiteY2" fmla="*/ 133251 h 384711"/>
              </a:gdLst>
              <a:ahLst/>
              <a:cxnLst>
                <a:cxn ang="0">
                  <a:pos x="connsiteX0" y="connsiteY0"/>
                </a:cxn>
                <a:cxn ang="0">
                  <a:pos x="connsiteX1" y="connsiteY1"/>
                </a:cxn>
                <a:cxn ang="0">
                  <a:pos x="connsiteX2" y="connsiteY2"/>
                </a:cxn>
              </a:cxnLst>
              <a:rect l="l" t="t" r="r" b="b"/>
              <a:pathLst>
                <a:path w="2095500" h="384711">
                  <a:moveTo>
                    <a:pt x="0" y="384711"/>
                  </a:moveTo>
                  <a:cubicBezTo>
                    <a:pt x="294005" y="218976"/>
                    <a:pt x="588010" y="53241"/>
                    <a:pt x="937260" y="11331"/>
                  </a:cubicBezTo>
                  <a:cubicBezTo>
                    <a:pt x="1286510" y="-30579"/>
                    <a:pt x="1691005" y="51336"/>
                    <a:pt x="2095500" y="133251"/>
                  </a:cubicBezTo>
                </a:path>
              </a:pathLst>
            </a:cu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32" name="Freeform: Shape 31">
              <a:extLst>
                <a:ext uri="{FF2B5EF4-FFF2-40B4-BE49-F238E27FC236}">
                  <a16:creationId xmlns:a16="http://schemas.microsoft.com/office/drawing/2014/main" id="{5831530D-9BF0-6312-801B-2F4EF9F5CADE}"/>
                </a:ext>
              </a:extLst>
            </p:cNvPr>
            <p:cNvSpPr/>
            <p:nvPr/>
          </p:nvSpPr>
          <p:spPr bwMode="auto">
            <a:xfrm>
              <a:off x="6294120" y="4450080"/>
              <a:ext cx="381000" cy="1089660"/>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Lst>
              <a:ahLst/>
              <a:cxnLst>
                <a:cxn ang="0">
                  <a:pos x="connsiteX0" y="connsiteY0"/>
                </a:cxn>
                <a:cxn ang="0">
                  <a:pos x="connsiteX1" y="connsiteY1"/>
                </a:cxn>
                <a:cxn ang="0">
                  <a:pos x="connsiteX2" y="connsiteY2"/>
                </a:cxn>
              </a:cxnLst>
              <a:rect l="l" t="t" r="r" b="b"/>
              <a:pathLst>
                <a:path w="381000" h="1089660">
                  <a:moveTo>
                    <a:pt x="0" y="0"/>
                  </a:moveTo>
                  <a:cubicBezTo>
                    <a:pt x="216535" y="239395"/>
                    <a:pt x="381000" y="275590"/>
                    <a:pt x="381000" y="457200"/>
                  </a:cubicBezTo>
                  <a:cubicBezTo>
                    <a:pt x="381000" y="638810"/>
                    <a:pt x="26670" y="1004570"/>
                    <a:pt x="0" y="1089660"/>
                  </a:cubicBezTo>
                </a:path>
              </a:pathLst>
            </a:custGeom>
            <a:noFill/>
            <a:ln w="38100" cap="flat" cmpd="sng" algn="ctr">
              <a:solidFill>
                <a:srgbClr val="FF33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grpSp>
      <p:grpSp>
        <p:nvGrpSpPr>
          <p:cNvPr id="39" name="Group 38">
            <a:extLst>
              <a:ext uri="{FF2B5EF4-FFF2-40B4-BE49-F238E27FC236}">
                <a16:creationId xmlns:a16="http://schemas.microsoft.com/office/drawing/2014/main" id="{3B08191B-72E4-CB12-837E-0AB61A118DF4}"/>
              </a:ext>
            </a:extLst>
          </p:cNvPr>
          <p:cNvGrpSpPr/>
          <p:nvPr/>
        </p:nvGrpSpPr>
        <p:grpSpPr>
          <a:xfrm>
            <a:off x="5836157" y="3803826"/>
            <a:ext cx="3090087" cy="2027725"/>
            <a:chOff x="5822559" y="3803827"/>
            <a:chExt cx="3090087" cy="2042186"/>
          </a:xfrm>
        </p:grpSpPr>
        <p:sp>
          <p:nvSpPr>
            <p:cNvPr id="40" name="Oval 39">
              <a:extLst>
                <a:ext uri="{FF2B5EF4-FFF2-40B4-BE49-F238E27FC236}">
                  <a16:creationId xmlns:a16="http://schemas.microsoft.com/office/drawing/2014/main" id="{13C38708-5610-DCC5-6725-2A31104D088C}"/>
                </a:ext>
              </a:extLst>
            </p:cNvPr>
            <p:cNvSpPr/>
            <p:nvPr/>
          </p:nvSpPr>
          <p:spPr bwMode="auto">
            <a:xfrm>
              <a:off x="8417026" y="3803827"/>
              <a:ext cx="495620" cy="404616"/>
            </a:xfrm>
            <a:prstGeom prst="ellipse">
              <a:avLst/>
            </a:pr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41" name="Oval 40">
              <a:extLst>
                <a:ext uri="{FF2B5EF4-FFF2-40B4-BE49-F238E27FC236}">
                  <a16:creationId xmlns:a16="http://schemas.microsoft.com/office/drawing/2014/main" id="{13E58B9B-B16A-D051-286C-BB29477DF127}"/>
                </a:ext>
              </a:extLst>
            </p:cNvPr>
            <p:cNvSpPr/>
            <p:nvPr/>
          </p:nvSpPr>
          <p:spPr bwMode="auto">
            <a:xfrm>
              <a:off x="5822559" y="4801097"/>
              <a:ext cx="495620" cy="404616"/>
            </a:xfrm>
            <a:prstGeom prst="ellipse">
              <a:avLst/>
            </a:pr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42" name="Freeform: Shape 41">
              <a:extLst>
                <a:ext uri="{FF2B5EF4-FFF2-40B4-BE49-F238E27FC236}">
                  <a16:creationId xmlns:a16="http://schemas.microsoft.com/office/drawing/2014/main" id="{A121F1BF-9A96-08FE-1671-C78111322D7A}"/>
                </a:ext>
              </a:extLst>
            </p:cNvPr>
            <p:cNvSpPr/>
            <p:nvPr/>
          </p:nvSpPr>
          <p:spPr bwMode="auto">
            <a:xfrm>
              <a:off x="6275360" y="3824161"/>
              <a:ext cx="2152360" cy="1036572"/>
            </a:xfrm>
            <a:custGeom>
              <a:avLst/>
              <a:gdLst>
                <a:gd name="connsiteX0" fmla="*/ 0 w 2095500"/>
                <a:gd name="connsiteY0" fmla="*/ 384711 h 384711"/>
                <a:gd name="connsiteX1" fmla="*/ 937260 w 2095500"/>
                <a:gd name="connsiteY1" fmla="*/ 11331 h 384711"/>
                <a:gd name="connsiteX2" fmla="*/ 2095500 w 2095500"/>
                <a:gd name="connsiteY2" fmla="*/ 133251 h 384711"/>
                <a:gd name="connsiteX0" fmla="*/ 0 w 2088107"/>
                <a:gd name="connsiteY0" fmla="*/ 395332 h 395332"/>
                <a:gd name="connsiteX1" fmla="*/ 937260 w 2088107"/>
                <a:gd name="connsiteY1" fmla="*/ 21952 h 395332"/>
                <a:gd name="connsiteX2" fmla="*/ 2088107 w 2088107"/>
                <a:gd name="connsiteY2" fmla="*/ 79481 h 395332"/>
              </a:gdLst>
              <a:ahLst/>
              <a:cxnLst>
                <a:cxn ang="0">
                  <a:pos x="connsiteX0" y="connsiteY0"/>
                </a:cxn>
                <a:cxn ang="0">
                  <a:pos x="connsiteX1" y="connsiteY1"/>
                </a:cxn>
                <a:cxn ang="0">
                  <a:pos x="connsiteX2" y="connsiteY2"/>
                </a:cxn>
              </a:cxnLst>
              <a:rect l="l" t="t" r="r" b="b"/>
              <a:pathLst>
                <a:path w="2088107" h="395332">
                  <a:moveTo>
                    <a:pt x="0" y="395332"/>
                  </a:moveTo>
                  <a:cubicBezTo>
                    <a:pt x="294005" y="229597"/>
                    <a:pt x="588010" y="63862"/>
                    <a:pt x="937260" y="21952"/>
                  </a:cubicBezTo>
                  <a:cubicBezTo>
                    <a:pt x="1286510" y="-19958"/>
                    <a:pt x="1683612" y="-2434"/>
                    <a:pt x="2088107" y="79481"/>
                  </a:cubicBezTo>
                </a:path>
              </a:pathLst>
            </a:cu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43" name="Freeform: Shape 42">
              <a:extLst>
                <a:ext uri="{FF2B5EF4-FFF2-40B4-BE49-F238E27FC236}">
                  <a16:creationId xmlns:a16="http://schemas.microsoft.com/office/drawing/2014/main" id="{F80FD3DD-2249-70DA-14A6-2F898E6D876F}"/>
                </a:ext>
              </a:extLst>
            </p:cNvPr>
            <p:cNvSpPr/>
            <p:nvPr/>
          </p:nvSpPr>
          <p:spPr bwMode="auto">
            <a:xfrm>
              <a:off x="6294120" y="5022421"/>
              <a:ext cx="328049" cy="823592"/>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Lst>
              <a:ahLst/>
              <a:cxnLst>
                <a:cxn ang="0">
                  <a:pos x="connsiteX0" y="connsiteY0"/>
                </a:cxn>
                <a:cxn ang="0">
                  <a:pos x="connsiteX1" y="connsiteY1"/>
                </a:cxn>
                <a:cxn ang="0">
                  <a:pos x="connsiteX2" y="connsiteY2"/>
                </a:cxn>
              </a:cxnLst>
              <a:rect l="l" t="t" r="r" b="b"/>
              <a:pathLst>
                <a:path w="328049" h="1031964">
                  <a:moveTo>
                    <a:pt x="0" y="0"/>
                  </a:moveTo>
                  <a:cubicBezTo>
                    <a:pt x="216535" y="239395"/>
                    <a:pt x="316230" y="314054"/>
                    <a:pt x="327660" y="486048"/>
                  </a:cubicBezTo>
                  <a:cubicBezTo>
                    <a:pt x="339090" y="658042"/>
                    <a:pt x="95250" y="946874"/>
                    <a:pt x="68580" y="1031964"/>
                  </a:cubicBezTo>
                </a:path>
              </a:pathLst>
            </a:custGeom>
            <a:noFill/>
            <a:ln w="38100" cap="flat" cmpd="sng" algn="ctr">
              <a:solidFill>
                <a:srgbClr val="FF33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grpSp>
      <p:sp>
        <p:nvSpPr>
          <p:cNvPr id="44" name="Rectangle: Rounded Corners 43">
            <a:extLst>
              <a:ext uri="{FF2B5EF4-FFF2-40B4-BE49-F238E27FC236}">
                <a16:creationId xmlns:a16="http://schemas.microsoft.com/office/drawing/2014/main" id="{445DBAD3-E183-8C97-4EC9-A77BE28C3B76}"/>
              </a:ext>
            </a:extLst>
          </p:cNvPr>
          <p:cNvSpPr/>
          <p:nvPr/>
        </p:nvSpPr>
        <p:spPr bwMode="auto">
          <a:xfrm>
            <a:off x="5840204" y="5759087"/>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45" name="Rectangle: Rounded Corners 44">
            <a:extLst>
              <a:ext uri="{FF2B5EF4-FFF2-40B4-BE49-F238E27FC236}">
                <a16:creationId xmlns:a16="http://schemas.microsoft.com/office/drawing/2014/main" id="{20AB2295-F59B-1C44-A4A8-D5BCA6736D49}"/>
              </a:ext>
            </a:extLst>
          </p:cNvPr>
          <p:cNvSpPr/>
          <p:nvPr/>
        </p:nvSpPr>
        <p:spPr bwMode="auto">
          <a:xfrm>
            <a:off x="3289853" y="3307844"/>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nvGrpSpPr>
          <p:cNvPr id="46" name="Group 45">
            <a:extLst>
              <a:ext uri="{FF2B5EF4-FFF2-40B4-BE49-F238E27FC236}">
                <a16:creationId xmlns:a16="http://schemas.microsoft.com/office/drawing/2014/main" id="{B913BBE2-250E-810C-2D8B-1E5B7B9AA9F3}"/>
              </a:ext>
            </a:extLst>
          </p:cNvPr>
          <p:cNvGrpSpPr/>
          <p:nvPr/>
        </p:nvGrpSpPr>
        <p:grpSpPr>
          <a:xfrm flipH="1">
            <a:off x="7997892" y="3828301"/>
            <a:ext cx="902092" cy="2305908"/>
            <a:chOff x="5854546" y="3956099"/>
            <a:chExt cx="902092" cy="1935960"/>
          </a:xfrm>
        </p:grpSpPr>
        <p:sp>
          <p:nvSpPr>
            <p:cNvPr id="48" name="Oval 47">
              <a:extLst>
                <a:ext uri="{FF2B5EF4-FFF2-40B4-BE49-F238E27FC236}">
                  <a16:creationId xmlns:a16="http://schemas.microsoft.com/office/drawing/2014/main" id="{BE6CCBBD-E800-A3C3-A13B-830C7CAF6499}"/>
                </a:ext>
              </a:extLst>
            </p:cNvPr>
            <p:cNvSpPr/>
            <p:nvPr/>
          </p:nvSpPr>
          <p:spPr bwMode="auto">
            <a:xfrm>
              <a:off x="5854546" y="3956099"/>
              <a:ext cx="495620" cy="553022"/>
            </a:xfrm>
            <a:prstGeom prst="ellipse">
              <a:avLst/>
            </a:pr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50" name="Freeform: Shape 49">
              <a:extLst>
                <a:ext uri="{FF2B5EF4-FFF2-40B4-BE49-F238E27FC236}">
                  <a16:creationId xmlns:a16="http://schemas.microsoft.com/office/drawing/2014/main" id="{3C8A888A-FA50-FB46-BC23-A2D76AD24F9F}"/>
                </a:ext>
              </a:extLst>
            </p:cNvPr>
            <p:cNvSpPr/>
            <p:nvPr/>
          </p:nvSpPr>
          <p:spPr bwMode="auto">
            <a:xfrm>
              <a:off x="6261018" y="4465707"/>
              <a:ext cx="495620" cy="1426352"/>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Lst>
              <a:ahLst/>
              <a:cxnLst>
                <a:cxn ang="0">
                  <a:pos x="connsiteX0" y="connsiteY0"/>
                </a:cxn>
                <a:cxn ang="0">
                  <a:pos x="connsiteX1" y="connsiteY1"/>
                </a:cxn>
                <a:cxn ang="0">
                  <a:pos x="connsiteX2" y="connsiteY2"/>
                </a:cxn>
              </a:cxnLst>
              <a:rect l="l" t="t" r="r" b="b"/>
              <a:pathLst>
                <a:path w="381000" h="1089660">
                  <a:moveTo>
                    <a:pt x="0" y="0"/>
                  </a:moveTo>
                  <a:cubicBezTo>
                    <a:pt x="216535" y="239395"/>
                    <a:pt x="381000" y="275590"/>
                    <a:pt x="381000" y="457200"/>
                  </a:cubicBezTo>
                  <a:cubicBezTo>
                    <a:pt x="381000" y="638810"/>
                    <a:pt x="26670" y="1004570"/>
                    <a:pt x="0" y="1089660"/>
                  </a:cubicBezTo>
                </a:path>
              </a:pathLst>
            </a:custGeom>
            <a:noFill/>
            <a:ln w="38100" cap="flat" cmpd="sng" algn="ctr">
              <a:solidFill>
                <a:srgbClr val="FF33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grpSp>
      <p:grpSp>
        <p:nvGrpSpPr>
          <p:cNvPr id="60" name="Group 59">
            <a:extLst>
              <a:ext uri="{FF2B5EF4-FFF2-40B4-BE49-F238E27FC236}">
                <a16:creationId xmlns:a16="http://schemas.microsoft.com/office/drawing/2014/main" id="{847771C2-E071-6AFA-3710-8703CDC35726}"/>
              </a:ext>
            </a:extLst>
          </p:cNvPr>
          <p:cNvGrpSpPr/>
          <p:nvPr/>
        </p:nvGrpSpPr>
        <p:grpSpPr>
          <a:xfrm>
            <a:off x="8125374" y="3785269"/>
            <a:ext cx="802885" cy="2646505"/>
            <a:chOff x="8125374" y="3785269"/>
            <a:chExt cx="802885" cy="2646505"/>
          </a:xfrm>
        </p:grpSpPr>
        <p:sp>
          <p:nvSpPr>
            <p:cNvPr id="56" name="Freeform: Shape 55">
              <a:extLst>
                <a:ext uri="{FF2B5EF4-FFF2-40B4-BE49-F238E27FC236}">
                  <a16:creationId xmlns:a16="http://schemas.microsoft.com/office/drawing/2014/main" id="{8B014868-4860-D38B-309D-4C687A5EEDAC}"/>
                </a:ext>
              </a:extLst>
            </p:cNvPr>
            <p:cNvSpPr/>
            <p:nvPr/>
          </p:nvSpPr>
          <p:spPr bwMode="auto">
            <a:xfrm flipH="1">
              <a:off x="8125374" y="5429473"/>
              <a:ext cx="315944" cy="1002301"/>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Lst>
              <a:ahLst/>
              <a:cxnLst>
                <a:cxn ang="0">
                  <a:pos x="connsiteX0" y="connsiteY0"/>
                </a:cxn>
                <a:cxn ang="0">
                  <a:pos x="connsiteX1" y="connsiteY1"/>
                </a:cxn>
                <a:cxn ang="0">
                  <a:pos x="connsiteX2" y="connsiteY2"/>
                </a:cxn>
              </a:cxnLst>
              <a:rect l="l" t="t" r="r" b="b"/>
              <a:pathLst>
                <a:path w="328049" h="1031964">
                  <a:moveTo>
                    <a:pt x="0" y="0"/>
                  </a:moveTo>
                  <a:cubicBezTo>
                    <a:pt x="216535" y="239395"/>
                    <a:pt x="316230" y="314054"/>
                    <a:pt x="327660" y="486048"/>
                  </a:cubicBezTo>
                  <a:cubicBezTo>
                    <a:pt x="339090" y="658042"/>
                    <a:pt x="95250" y="946874"/>
                    <a:pt x="68580" y="1031964"/>
                  </a:cubicBezTo>
                </a:path>
              </a:pathLst>
            </a:custGeom>
            <a:noFill/>
            <a:ln w="38100" cap="flat" cmpd="sng" algn="ctr">
              <a:solidFill>
                <a:srgbClr val="FF33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sp>
          <p:nvSpPr>
            <p:cNvPr id="57" name="Oval 56">
              <a:extLst>
                <a:ext uri="{FF2B5EF4-FFF2-40B4-BE49-F238E27FC236}">
                  <a16:creationId xmlns:a16="http://schemas.microsoft.com/office/drawing/2014/main" id="{80E2F6CA-5951-EA91-47DD-9472F8366919}"/>
                </a:ext>
              </a:extLst>
            </p:cNvPr>
            <p:cNvSpPr/>
            <p:nvPr/>
          </p:nvSpPr>
          <p:spPr bwMode="auto">
            <a:xfrm>
              <a:off x="8404492" y="5109227"/>
              <a:ext cx="495620" cy="404616"/>
            </a:xfrm>
            <a:prstGeom prst="ellipse">
              <a:avLst/>
            </a:pr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58" name="Oval 57">
              <a:extLst>
                <a:ext uri="{FF2B5EF4-FFF2-40B4-BE49-F238E27FC236}">
                  <a16:creationId xmlns:a16="http://schemas.microsoft.com/office/drawing/2014/main" id="{0FCABF6A-1DA9-F824-3606-A3D9AB4A18BE}"/>
                </a:ext>
              </a:extLst>
            </p:cNvPr>
            <p:cNvSpPr/>
            <p:nvPr/>
          </p:nvSpPr>
          <p:spPr bwMode="auto">
            <a:xfrm>
              <a:off x="8432639" y="3785269"/>
              <a:ext cx="495620" cy="404616"/>
            </a:xfrm>
            <a:prstGeom prst="ellipse">
              <a:avLst/>
            </a:pr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59" name="Freeform: Shape 58">
              <a:extLst>
                <a:ext uri="{FF2B5EF4-FFF2-40B4-BE49-F238E27FC236}">
                  <a16:creationId xmlns:a16="http://schemas.microsoft.com/office/drawing/2014/main" id="{1BA9B18A-30A2-C08E-02C5-958980126422}"/>
                </a:ext>
              </a:extLst>
            </p:cNvPr>
            <p:cNvSpPr/>
            <p:nvPr/>
          </p:nvSpPr>
          <p:spPr bwMode="auto">
            <a:xfrm flipH="1">
              <a:off x="8267956" y="4132164"/>
              <a:ext cx="249410" cy="1041330"/>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0 w 258966"/>
                <a:gd name="connsiteY0" fmla="*/ 0 h 1031964"/>
                <a:gd name="connsiteX1" fmla="*/ 258430 w 258966"/>
                <a:gd name="connsiteY1" fmla="*/ 514366 h 1031964"/>
                <a:gd name="connsiteX2" fmla="*/ 68580 w 258966"/>
                <a:gd name="connsiteY2" fmla="*/ 1031964 h 1031964"/>
              </a:gdLst>
              <a:ahLst/>
              <a:cxnLst>
                <a:cxn ang="0">
                  <a:pos x="connsiteX0" y="connsiteY0"/>
                </a:cxn>
                <a:cxn ang="0">
                  <a:pos x="connsiteX1" y="connsiteY1"/>
                </a:cxn>
                <a:cxn ang="0">
                  <a:pos x="connsiteX2" y="connsiteY2"/>
                </a:cxn>
              </a:cxnLst>
              <a:rect l="l" t="t" r="r" b="b"/>
              <a:pathLst>
                <a:path w="258966" h="1031964">
                  <a:moveTo>
                    <a:pt x="0" y="0"/>
                  </a:moveTo>
                  <a:cubicBezTo>
                    <a:pt x="216535" y="239395"/>
                    <a:pt x="247000" y="342372"/>
                    <a:pt x="258430" y="514366"/>
                  </a:cubicBezTo>
                  <a:cubicBezTo>
                    <a:pt x="269860" y="686360"/>
                    <a:pt x="95250" y="946874"/>
                    <a:pt x="68580" y="1031964"/>
                  </a:cubicBezTo>
                </a:path>
              </a:pathLst>
            </a:custGeom>
            <a:noFill/>
            <a:ln w="38100" cap="flat" cmpd="sng" algn="ctr">
              <a:solidFill>
                <a:srgbClr val="FF33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grpSp>
        <p:nvGrpSpPr>
          <p:cNvPr id="61" name="Group 60">
            <a:extLst>
              <a:ext uri="{FF2B5EF4-FFF2-40B4-BE49-F238E27FC236}">
                <a16:creationId xmlns:a16="http://schemas.microsoft.com/office/drawing/2014/main" id="{12FC3F6C-979B-6942-8935-328946D74CB0}"/>
              </a:ext>
            </a:extLst>
          </p:cNvPr>
          <p:cNvGrpSpPr/>
          <p:nvPr/>
        </p:nvGrpSpPr>
        <p:grpSpPr>
          <a:xfrm>
            <a:off x="7533009" y="4111207"/>
            <a:ext cx="1365933" cy="1158577"/>
            <a:chOff x="7562326" y="3785269"/>
            <a:chExt cx="1365933" cy="1158577"/>
          </a:xfrm>
        </p:grpSpPr>
        <p:sp>
          <p:nvSpPr>
            <p:cNvPr id="62" name="Freeform: Shape 61">
              <a:extLst>
                <a:ext uri="{FF2B5EF4-FFF2-40B4-BE49-F238E27FC236}">
                  <a16:creationId xmlns:a16="http://schemas.microsoft.com/office/drawing/2014/main" id="{0C3C8384-1F32-4EFB-D78C-80C895B8F09C}"/>
                </a:ext>
              </a:extLst>
            </p:cNvPr>
            <p:cNvSpPr/>
            <p:nvPr/>
          </p:nvSpPr>
          <p:spPr bwMode="auto">
            <a:xfrm flipH="1">
              <a:off x="7896810" y="4617820"/>
              <a:ext cx="495622" cy="326026"/>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178668 w 311490"/>
                <a:gd name="connsiteY0" fmla="*/ 0 h 1022157"/>
                <a:gd name="connsiteX1" fmla="*/ 259080 w 311490"/>
                <a:gd name="connsiteY1" fmla="*/ 476241 h 1022157"/>
                <a:gd name="connsiteX2" fmla="*/ 0 w 311490"/>
                <a:gd name="connsiteY2" fmla="*/ 1022157 h 1022157"/>
                <a:gd name="connsiteX0" fmla="*/ 613825 w 774244"/>
                <a:gd name="connsiteY0" fmla="*/ 0 h 483659"/>
                <a:gd name="connsiteX1" fmla="*/ 694237 w 774244"/>
                <a:gd name="connsiteY1" fmla="*/ 476241 h 483659"/>
                <a:gd name="connsiteX2" fmla="*/ 0 w 774244"/>
                <a:gd name="connsiteY2" fmla="*/ 335675 h 483659"/>
                <a:gd name="connsiteX0" fmla="*/ 613825 w 683194"/>
                <a:gd name="connsiteY0" fmla="*/ 0 h 343231"/>
                <a:gd name="connsiteX1" fmla="*/ 377758 w 683194"/>
                <a:gd name="connsiteY1" fmla="*/ 329138 h 343231"/>
                <a:gd name="connsiteX2" fmla="*/ 0 w 683194"/>
                <a:gd name="connsiteY2" fmla="*/ 335675 h 343231"/>
                <a:gd name="connsiteX0" fmla="*/ 613825 w 613825"/>
                <a:gd name="connsiteY0" fmla="*/ 0 h 335675"/>
                <a:gd name="connsiteX1" fmla="*/ 0 w 613825"/>
                <a:gd name="connsiteY1" fmla="*/ 335675 h 335675"/>
                <a:gd name="connsiteX0" fmla="*/ 613825 w 613825"/>
                <a:gd name="connsiteY0" fmla="*/ 0 h 335675"/>
                <a:gd name="connsiteX1" fmla="*/ 0 w 613825"/>
                <a:gd name="connsiteY1" fmla="*/ 335675 h 335675"/>
              </a:gdLst>
              <a:ahLst/>
              <a:cxnLst>
                <a:cxn ang="0">
                  <a:pos x="connsiteX0" y="connsiteY0"/>
                </a:cxn>
                <a:cxn ang="0">
                  <a:pos x="connsiteX1" y="connsiteY1"/>
                </a:cxn>
              </a:cxnLst>
              <a:rect l="l" t="t" r="r" b="b"/>
              <a:pathLst>
                <a:path w="613825" h="335675">
                  <a:moveTo>
                    <a:pt x="613825" y="0"/>
                  </a:moveTo>
                  <a:cubicBezTo>
                    <a:pt x="488337" y="258996"/>
                    <a:pt x="204608" y="223783"/>
                    <a:pt x="0" y="335675"/>
                  </a:cubicBezTo>
                </a:path>
              </a:pathLst>
            </a:custGeom>
            <a:noFill/>
            <a:ln w="38100" cap="flat" cmpd="sng" algn="ctr">
              <a:solidFill>
                <a:srgbClr val="CC00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sp>
          <p:nvSpPr>
            <p:cNvPr id="63" name="Oval 62">
              <a:extLst>
                <a:ext uri="{FF2B5EF4-FFF2-40B4-BE49-F238E27FC236}">
                  <a16:creationId xmlns:a16="http://schemas.microsoft.com/office/drawing/2014/main" id="{FA00E92B-BDB7-7CF1-3F4D-5F88AC7089A9}"/>
                </a:ext>
              </a:extLst>
            </p:cNvPr>
            <p:cNvSpPr/>
            <p:nvPr/>
          </p:nvSpPr>
          <p:spPr bwMode="auto">
            <a:xfrm>
              <a:off x="7562326" y="4203679"/>
              <a:ext cx="495620" cy="404616"/>
            </a:xfrm>
            <a:prstGeom prst="ellipse">
              <a:avLst/>
            </a:pr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64" name="Oval 63">
              <a:extLst>
                <a:ext uri="{FF2B5EF4-FFF2-40B4-BE49-F238E27FC236}">
                  <a16:creationId xmlns:a16="http://schemas.microsoft.com/office/drawing/2014/main" id="{D13EA004-6597-A19C-1ECB-A20AA66195EF}"/>
                </a:ext>
              </a:extLst>
            </p:cNvPr>
            <p:cNvSpPr/>
            <p:nvPr/>
          </p:nvSpPr>
          <p:spPr bwMode="auto">
            <a:xfrm>
              <a:off x="8432639" y="3785269"/>
              <a:ext cx="495620" cy="404616"/>
            </a:xfrm>
            <a:prstGeom prst="ellipse">
              <a:avLst/>
            </a:pr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65" name="Freeform: Shape 64">
              <a:extLst>
                <a:ext uri="{FF2B5EF4-FFF2-40B4-BE49-F238E27FC236}">
                  <a16:creationId xmlns:a16="http://schemas.microsoft.com/office/drawing/2014/main" id="{E9AC3553-C52F-0BEC-A204-C55D81B0945B}"/>
                </a:ext>
              </a:extLst>
            </p:cNvPr>
            <p:cNvSpPr/>
            <p:nvPr/>
          </p:nvSpPr>
          <p:spPr bwMode="auto">
            <a:xfrm flipH="1">
              <a:off x="7982291" y="3994597"/>
              <a:ext cx="443138" cy="271446"/>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13036 w 259180"/>
                <a:gd name="connsiteY0" fmla="*/ 0 h 1186226"/>
                <a:gd name="connsiteX1" fmla="*/ 259080 w 259180"/>
                <a:gd name="connsiteY1" fmla="*/ 640310 h 1186226"/>
                <a:gd name="connsiteX2" fmla="*/ 0 w 259180"/>
                <a:gd name="connsiteY2" fmla="*/ 1186226 h 1186226"/>
                <a:gd name="connsiteX0" fmla="*/ 0 w 246144"/>
                <a:gd name="connsiteY0" fmla="*/ 0 h 640310"/>
                <a:gd name="connsiteX1" fmla="*/ 246044 w 246144"/>
                <a:gd name="connsiteY1" fmla="*/ 640310 h 640310"/>
                <a:gd name="connsiteX0" fmla="*/ 0 w 300495"/>
                <a:gd name="connsiteY0" fmla="*/ 0 h 464010"/>
                <a:gd name="connsiteX1" fmla="*/ 300455 w 300495"/>
                <a:gd name="connsiteY1" fmla="*/ 464010 h 464010"/>
                <a:gd name="connsiteX0" fmla="*/ 0 w 300455"/>
                <a:gd name="connsiteY0" fmla="*/ 0 h 464010"/>
                <a:gd name="connsiteX1" fmla="*/ 300455 w 300455"/>
                <a:gd name="connsiteY1" fmla="*/ 464010 h 464010"/>
                <a:gd name="connsiteX0" fmla="*/ 0 w 300455"/>
                <a:gd name="connsiteY0" fmla="*/ 0 h 464010"/>
                <a:gd name="connsiteX1" fmla="*/ 300455 w 300455"/>
                <a:gd name="connsiteY1" fmla="*/ 464010 h 464010"/>
                <a:gd name="connsiteX0" fmla="*/ 0 w 307203"/>
                <a:gd name="connsiteY0" fmla="*/ 19074 h 391798"/>
                <a:gd name="connsiteX1" fmla="*/ 307203 w 307203"/>
                <a:gd name="connsiteY1" fmla="*/ 391798 h 391798"/>
                <a:gd name="connsiteX0" fmla="*/ 0 w 307203"/>
                <a:gd name="connsiteY0" fmla="*/ 1 h 372725"/>
                <a:gd name="connsiteX1" fmla="*/ 307203 w 307203"/>
                <a:gd name="connsiteY1" fmla="*/ 372725 h 372725"/>
                <a:gd name="connsiteX0" fmla="*/ 0 w 313951"/>
                <a:gd name="connsiteY0" fmla="*/ 0 h 433581"/>
                <a:gd name="connsiteX1" fmla="*/ 313951 w 313951"/>
                <a:gd name="connsiteY1" fmla="*/ 433581 h 433581"/>
              </a:gdLst>
              <a:ahLst/>
              <a:cxnLst>
                <a:cxn ang="0">
                  <a:pos x="connsiteX0" y="connsiteY0"/>
                </a:cxn>
                <a:cxn ang="0">
                  <a:pos x="connsiteX1" y="connsiteY1"/>
                </a:cxn>
              </a:cxnLst>
              <a:rect l="l" t="t" r="r" b="b"/>
              <a:pathLst>
                <a:path w="313951" h="433581">
                  <a:moveTo>
                    <a:pt x="0" y="0"/>
                  </a:moveTo>
                  <a:cubicBezTo>
                    <a:pt x="148521" y="19020"/>
                    <a:pt x="166760" y="-10222"/>
                    <a:pt x="313951" y="433581"/>
                  </a:cubicBezTo>
                </a:path>
              </a:pathLst>
            </a:cu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sp>
        <p:nvSpPr>
          <p:cNvPr id="66" name="Rectangle: Rounded Corners 65">
            <a:extLst>
              <a:ext uri="{FF2B5EF4-FFF2-40B4-BE49-F238E27FC236}">
                <a16:creationId xmlns:a16="http://schemas.microsoft.com/office/drawing/2014/main" id="{2EB6BC48-C50B-EFAF-C44A-4E6DFA6F6C95}"/>
              </a:ext>
            </a:extLst>
          </p:cNvPr>
          <p:cNvSpPr/>
          <p:nvPr/>
        </p:nvSpPr>
        <p:spPr bwMode="auto">
          <a:xfrm>
            <a:off x="3280668" y="2841946"/>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67" name="Rectangle: Rounded Corners 66">
            <a:extLst>
              <a:ext uri="{FF2B5EF4-FFF2-40B4-BE49-F238E27FC236}">
                <a16:creationId xmlns:a16="http://schemas.microsoft.com/office/drawing/2014/main" id="{0AA841D5-5C67-603C-C167-00D522F62D07}"/>
              </a:ext>
            </a:extLst>
          </p:cNvPr>
          <p:cNvSpPr/>
          <p:nvPr/>
        </p:nvSpPr>
        <p:spPr bwMode="auto">
          <a:xfrm>
            <a:off x="8395144" y="5158204"/>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68" name="Rectangle: Rounded Corners 67">
            <a:extLst>
              <a:ext uri="{FF2B5EF4-FFF2-40B4-BE49-F238E27FC236}">
                <a16:creationId xmlns:a16="http://schemas.microsoft.com/office/drawing/2014/main" id="{D144D1FE-B580-8CD1-9793-E147A93F46B3}"/>
              </a:ext>
            </a:extLst>
          </p:cNvPr>
          <p:cNvSpPr/>
          <p:nvPr/>
        </p:nvSpPr>
        <p:spPr bwMode="auto">
          <a:xfrm>
            <a:off x="7507925" y="4529617"/>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nvGrpSpPr>
          <p:cNvPr id="69" name="Group 68">
            <a:extLst>
              <a:ext uri="{FF2B5EF4-FFF2-40B4-BE49-F238E27FC236}">
                <a16:creationId xmlns:a16="http://schemas.microsoft.com/office/drawing/2014/main" id="{C3E8B583-908B-5BDE-BB26-A02A479FB1CF}"/>
              </a:ext>
            </a:extLst>
          </p:cNvPr>
          <p:cNvGrpSpPr/>
          <p:nvPr/>
        </p:nvGrpSpPr>
        <p:grpSpPr>
          <a:xfrm>
            <a:off x="5714358" y="4110001"/>
            <a:ext cx="2279658" cy="826860"/>
            <a:chOff x="6648601" y="3374617"/>
            <a:chExt cx="2279658" cy="826860"/>
          </a:xfrm>
        </p:grpSpPr>
        <p:sp>
          <p:nvSpPr>
            <p:cNvPr id="70" name="Freeform: Shape 69">
              <a:extLst>
                <a:ext uri="{FF2B5EF4-FFF2-40B4-BE49-F238E27FC236}">
                  <a16:creationId xmlns:a16="http://schemas.microsoft.com/office/drawing/2014/main" id="{60F21CEA-FB13-0A93-2C1A-DA763CA7EC6D}"/>
                </a:ext>
              </a:extLst>
            </p:cNvPr>
            <p:cNvSpPr/>
            <p:nvPr/>
          </p:nvSpPr>
          <p:spPr bwMode="auto">
            <a:xfrm flipH="1">
              <a:off x="6648601" y="3627801"/>
              <a:ext cx="162964" cy="573676"/>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178668 w 311490"/>
                <a:gd name="connsiteY0" fmla="*/ 0 h 1022157"/>
                <a:gd name="connsiteX1" fmla="*/ 259080 w 311490"/>
                <a:gd name="connsiteY1" fmla="*/ 476241 h 1022157"/>
                <a:gd name="connsiteX2" fmla="*/ 0 w 311490"/>
                <a:gd name="connsiteY2" fmla="*/ 1022157 h 1022157"/>
                <a:gd name="connsiteX0" fmla="*/ 613825 w 774244"/>
                <a:gd name="connsiteY0" fmla="*/ 0 h 483659"/>
                <a:gd name="connsiteX1" fmla="*/ 694237 w 774244"/>
                <a:gd name="connsiteY1" fmla="*/ 476241 h 483659"/>
                <a:gd name="connsiteX2" fmla="*/ 0 w 774244"/>
                <a:gd name="connsiteY2" fmla="*/ 335675 h 483659"/>
                <a:gd name="connsiteX0" fmla="*/ 613825 w 683194"/>
                <a:gd name="connsiteY0" fmla="*/ 0 h 343231"/>
                <a:gd name="connsiteX1" fmla="*/ 377758 w 683194"/>
                <a:gd name="connsiteY1" fmla="*/ 329138 h 343231"/>
                <a:gd name="connsiteX2" fmla="*/ 0 w 683194"/>
                <a:gd name="connsiteY2" fmla="*/ 335675 h 343231"/>
                <a:gd name="connsiteX0" fmla="*/ 613825 w 613825"/>
                <a:gd name="connsiteY0" fmla="*/ 0 h 335675"/>
                <a:gd name="connsiteX1" fmla="*/ 0 w 613825"/>
                <a:gd name="connsiteY1" fmla="*/ 335675 h 335675"/>
                <a:gd name="connsiteX0" fmla="*/ 613825 w 613825"/>
                <a:gd name="connsiteY0" fmla="*/ 0 h 335675"/>
                <a:gd name="connsiteX1" fmla="*/ 0 w 613825"/>
                <a:gd name="connsiteY1" fmla="*/ 335675 h 335675"/>
                <a:gd name="connsiteX0" fmla="*/ 27713 w 116181"/>
                <a:gd name="connsiteY0" fmla="*/ 0 h 482778"/>
                <a:gd name="connsiteX1" fmla="*/ 50908 w 116181"/>
                <a:gd name="connsiteY1" fmla="*/ 482778 h 482778"/>
                <a:gd name="connsiteX0" fmla="*/ 0 w 191794"/>
                <a:gd name="connsiteY0" fmla="*/ 0 h 482778"/>
                <a:gd name="connsiteX1" fmla="*/ 23195 w 191794"/>
                <a:gd name="connsiteY1" fmla="*/ 482778 h 482778"/>
                <a:gd name="connsiteX0" fmla="*/ 35789 w 201831"/>
                <a:gd name="connsiteY0" fmla="*/ 0 h 590654"/>
                <a:gd name="connsiteX1" fmla="*/ 0 w 201831"/>
                <a:gd name="connsiteY1" fmla="*/ 590654 h 590654"/>
              </a:gdLst>
              <a:ahLst/>
              <a:cxnLst>
                <a:cxn ang="0">
                  <a:pos x="connsiteX0" y="connsiteY0"/>
                </a:cxn>
                <a:cxn ang="0">
                  <a:pos x="connsiteX1" y="connsiteY1"/>
                </a:cxn>
              </a:cxnLst>
              <a:rect l="l" t="t" r="r" b="b"/>
              <a:pathLst>
                <a:path w="201831" h="590654">
                  <a:moveTo>
                    <a:pt x="35789" y="0"/>
                  </a:moveTo>
                  <a:cubicBezTo>
                    <a:pt x="311389" y="170734"/>
                    <a:pt x="204608" y="478762"/>
                    <a:pt x="0" y="590654"/>
                  </a:cubicBezTo>
                </a:path>
              </a:pathLst>
            </a:custGeom>
            <a:noFill/>
            <a:ln w="38100" cap="flat" cmpd="sng" algn="ctr">
              <a:solidFill>
                <a:srgbClr val="CC00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sp>
          <p:nvSpPr>
            <p:cNvPr id="71" name="Oval 70">
              <a:extLst>
                <a:ext uri="{FF2B5EF4-FFF2-40B4-BE49-F238E27FC236}">
                  <a16:creationId xmlns:a16="http://schemas.microsoft.com/office/drawing/2014/main" id="{52401C8C-F461-F3A5-F732-D91A57BA61D6}"/>
                </a:ext>
              </a:extLst>
            </p:cNvPr>
            <p:cNvSpPr/>
            <p:nvPr/>
          </p:nvSpPr>
          <p:spPr bwMode="auto">
            <a:xfrm>
              <a:off x="6780353" y="3374617"/>
              <a:ext cx="495620" cy="404616"/>
            </a:xfrm>
            <a:prstGeom prst="ellipse">
              <a:avLst/>
            </a:pr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72" name="Oval 71">
              <a:extLst>
                <a:ext uri="{FF2B5EF4-FFF2-40B4-BE49-F238E27FC236}">
                  <a16:creationId xmlns:a16="http://schemas.microsoft.com/office/drawing/2014/main" id="{BB97305F-A025-AD07-FDA7-304CE08F9EA7}"/>
                </a:ext>
              </a:extLst>
            </p:cNvPr>
            <p:cNvSpPr/>
            <p:nvPr/>
          </p:nvSpPr>
          <p:spPr bwMode="auto">
            <a:xfrm>
              <a:off x="8432639" y="3785269"/>
              <a:ext cx="495620" cy="404616"/>
            </a:xfrm>
            <a:prstGeom prst="ellipse">
              <a:avLst/>
            </a:pr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73" name="Freeform: Shape 72">
              <a:extLst>
                <a:ext uri="{FF2B5EF4-FFF2-40B4-BE49-F238E27FC236}">
                  <a16:creationId xmlns:a16="http://schemas.microsoft.com/office/drawing/2014/main" id="{567D553B-7835-552B-44DB-326231C32801}"/>
                </a:ext>
              </a:extLst>
            </p:cNvPr>
            <p:cNvSpPr/>
            <p:nvPr/>
          </p:nvSpPr>
          <p:spPr bwMode="auto">
            <a:xfrm flipH="1">
              <a:off x="7258391" y="3694543"/>
              <a:ext cx="1167038" cy="302627"/>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13036 w 259180"/>
                <a:gd name="connsiteY0" fmla="*/ 0 h 1186226"/>
                <a:gd name="connsiteX1" fmla="*/ 259080 w 259180"/>
                <a:gd name="connsiteY1" fmla="*/ 640310 h 1186226"/>
                <a:gd name="connsiteX2" fmla="*/ 0 w 259180"/>
                <a:gd name="connsiteY2" fmla="*/ 1186226 h 1186226"/>
                <a:gd name="connsiteX0" fmla="*/ 0 w 246144"/>
                <a:gd name="connsiteY0" fmla="*/ 0 h 640310"/>
                <a:gd name="connsiteX1" fmla="*/ 246044 w 246144"/>
                <a:gd name="connsiteY1" fmla="*/ 640310 h 640310"/>
                <a:gd name="connsiteX0" fmla="*/ 0 w 300495"/>
                <a:gd name="connsiteY0" fmla="*/ 0 h 464010"/>
                <a:gd name="connsiteX1" fmla="*/ 300455 w 300495"/>
                <a:gd name="connsiteY1" fmla="*/ 464010 h 464010"/>
                <a:gd name="connsiteX0" fmla="*/ 0 w 300455"/>
                <a:gd name="connsiteY0" fmla="*/ 0 h 464010"/>
                <a:gd name="connsiteX1" fmla="*/ 300455 w 300455"/>
                <a:gd name="connsiteY1" fmla="*/ 464010 h 464010"/>
                <a:gd name="connsiteX0" fmla="*/ 0 w 300455"/>
                <a:gd name="connsiteY0" fmla="*/ 0 h 464010"/>
                <a:gd name="connsiteX1" fmla="*/ 300455 w 300455"/>
                <a:gd name="connsiteY1" fmla="*/ 464010 h 464010"/>
                <a:gd name="connsiteX0" fmla="*/ 0 w 307203"/>
                <a:gd name="connsiteY0" fmla="*/ 19074 h 391798"/>
                <a:gd name="connsiteX1" fmla="*/ 307203 w 307203"/>
                <a:gd name="connsiteY1" fmla="*/ 391798 h 391798"/>
                <a:gd name="connsiteX0" fmla="*/ 0 w 307203"/>
                <a:gd name="connsiteY0" fmla="*/ 1 h 372725"/>
                <a:gd name="connsiteX1" fmla="*/ 307203 w 307203"/>
                <a:gd name="connsiteY1" fmla="*/ 372725 h 372725"/>
                <a:gd name="connsiteX0" fmla="*/ 0 w 313951"/>
                <a:gd name="connsiteY0" fmla="*/ 0 h 433581"/>
                <a:gd name="connsiteX1" fmla="*/ 313951 w 313951"/>
                <a:gd name="connsiteY1" fmla="*/ 433581 h 433581"/>
                <a:gd name="connsiteX0" fmla="*/ 0 w 799821"/>
                <a:gd name="connsiteY0" fmla="*/ 681412 h 681671"/>
                <a:gd name="connsiteX1" fmla="*/ 799821 w 799821"/>
                <a:gd name="connsiteY1" fmla="*/ 110850 h 681671"/>
                <a:gd name="connsiteX0" fmla="*/ 0 w 799821"/>
                <a:gd name="connsiteY0" fmla="*/ 570562 h 572444"/>
                <a:gd name="connsiteX1" fmla="*/ 799821 w 799821"/>
                <a:gd name="connsiteY1" fmla="*/ 0 h 572444"/>
                <a:gd name="connsiteX0" fmla="*/ 0 w 826814"/>
                <a:gd name="connsiteY0" fmla="*/ 479276 h 483386"/>
                <a:gd name="connsiteX1" fmla="*/ 826814 w 826814"/>
                <a:gd name="connsiteY1" fmla="*/ 0 h 483386"/>
              </a:gdLst>
              <a:ahLst/>
              <a:cxnLst>
                <a:cxn ang="0">
                  <a:pos x="connsiteX0" y="connsiteY0"/>
                </a:cxn>
                <a:cxn ang="0">
                  <a:pos x="connsiteX1" y="connsiteY1"/>
                </a:cxn>
              </a:cxnLst>
              <a:rect l="l" t="t" r="r" b="b"/>
              <a:pathLst>
                <a:path w="826814" h="483386">
                  <a:moveTo>
                    <a:pt x="0" y="479276"/>
                  </a:moveTo>
                  <a:cubicBezTo>
                    <a:pt x="148521" y="498296"/>
                    <a:pt x="551408" y="469055"/>
                    <a:pt x="826814" y="0"/>
                  </a:cubicBezTo>
                </a:path>
              </a:pathLst>
            </a:cu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sp>
        <p:nvSpPr>
          <p:cNvPr id="74" name="Rectangle: Rounded Corners 73">
            <a:extLst>
              <a:ext uri="{FF2B5EF4-FFF2-40B4-BE49-F238E27FC236}">
                <a16:creationId xmlns:a16="http://schemas.microsoft.com/office/drawing/2014/main" id="{5D63A8B5-5D86-B0A6-F5FD-935AFFC72167}"/>
              </a:ext>
            </a:extLst>
          </p:cNvPr>
          <p:cNvSpPr/>
          <p:nvPr/>
        </p:nvSpPr>
        <p:spPr bwMode="auto">
          <a:xfrm>
            <a:off x="3297891" y="2832421"/>
            <a:ext cx="504056" cy="321083"/>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nvGrpSpPr>
          <p:cNvPr id="80" name="Group 79">
            <a:extLst>
              <a:ext uri="{FF2B5EF4-FFF2-40B4-BE49-F238E27FC236}">
                <a16:creationId xmlns:a16="http://schemas.microsoft.com/office/drawing/2014/main" id="{6D6A063A-31FF-8068-8E78-F7E2F8645B19}"/>
              </a:ext>
            </a:extLst>
          </p:cNvPr>
          <p:cNvGrpSpPr/>
          <p:nvPr/>
        </p:nvGrpSpPr>
        <p:grpSpPr>
          <a:xfrm>
            <a:off x="7218857" y="4121300"/>
            <a:ext cx="760726" cy="553234"/>
            <a:chOff x="9188562" y="4045849"/>
            <a:chExt cx="760726" cy="553234"/>
          </a:xfrm>
        </p:grpSpPr>
        <p:sp>
          <p:nvSpPr>
            <p:cNvPr id="76" name="Freeform: Shape 75">
              <a:extLst>
                <a:ext uri="{FF2B5EF4-FFF2-40B4-BE49-F238E27FC236}">
                  <a16:creationId xmlns:a16="http://schemas.microsoft.com/office/drawing/2014/main" id="{B6650501-368F-BACD-A88C-C16E67D673B4}"/>
                </a:ext>
              </a:extLst>
            </p:cNvPr>
            <p:cNvSpPr/>
            <p:nvPr/>
          </p:nvSpPr>
          <p:spPr bwMode="auto">
            <a:xfrm flipH="1">
              <a:off x="9188562" y="4299034"/>
              <a:ext cx="319222" cy="300049"/>
            </a:xfrm>
            <a:custGeom>
              <a:avLst/>
              <a:gdLst>
                <a:gd name="connsiteX0" fmla="*/ 0 w 450161"/>
                <a:gd name="connsiteY0" fmla="*/ 0 h 1165860"/>
                <a:gd name="connsiteX1" fmla="*/ 449580 w 450161"/>
                <a:gd name="connsiteY1" fmla="*/ 655320 h 1165860"/>
                <a:gd name="connsiteX2" fmla="*/ 99060 w 450161"/>
                <a:gd name="connsiteY2" fmla="*/ 1059180 h 1165860"/>
                <a:gd name="connsiteX3" fmla="*/ 289560 w 450161"/>
                <a:gd name="connsiteY3" fmla="*/ 1165860 h 1165860"/>
                <a:gd name="connsiteX0" fmla="*/ 0 w 450161"/>
                <a:gd name="connsiteY0" fmla="*/ 0 h 1059180"/>
                <a:gd name="connsiteX1" fmla="*/ 449580 w 450161"/>
                <a:gd name="connsiteY1" fmla="*/ 655320 h 1059180"/>
                <a:gd name="connsiteX2" fmla="*/ 99060 w 450161"/>
                <a:gd name="connsiteY2" fmla="*/ 1059180 h 1059180"/>
                <a:gd name="connsiteX0" fmla="*/ 0 w 381722"/>
                <a:gd name="connsiteY0" fmla="*/ 0 h 1059180"/>
                <a:gd name="connsiteX1" fmla="*/ 381000 w 381722"/>
                <a:gd name="connsiteY1" fmla="*/ 457200 h 1059180"/>
                <a:gd name="connsiteX2" fmla="*/ 99060 w 381722"/>
                <a:gd name="connsiteY2" fmla="*/ 1059180 h 1059180"/>
                <a:gd name="connsiteX0" fmla="*/ 0 w 381000"/>
                <a:gd name="connsiteY0" fmla="*/ 0 h 1089660"/>
                <a:gd name="connsiteX1" fmla="*/ 381000 w 381000"/>
                <a:gd name="connsiteY1" fmla="*/ 457200 h 1089660"/>
                <a:gd name="connsiteX2" fmla="*/ 0 w 381000"/>
                <a:gd name="connsiteY2" fmla="*/ 1089660 h 1089660"/>
                <a:gd name="connsiteX0" fmla="*/ 0 w 381321"/>
                <a:gd name="connsiteY0" fmla="*/ 0 h 1031964"/>
                <a:gd name="connsiteX1" fmla="*/ 381000 w 381321"/>
                <a:gd name="connsiteY1" fmla="*/ 457200 h 1031964"/>
                <a:gd name="connsiteX2" fmla="*/ 68580 w 381321"/>
                <a:gd name="connsiteY2" fmla="*/ 1031964 h 1031964"/>
                <a:gd name="connsiteX0" fmla="*/ 0 w 328049"/>
                <a:gd name="connsiteY0" fmla="*/ 0 h 1031964"/>
                <a:gd name="connsiteX1" fmla="*/ 327660 w 328049"/>
                <a:gd name="connsiteY1" fmla="*/ 486048 h 1031964"/>
                <a:gd name="connsiteX2" fmla="*/ 68580 w 328049"/>
                <a:gd name="connsiteY2" fmla="*/ 1031964 h 1031964"/>
                <a:gd name="connsiteX0" fmla="*/ 178668 w 311490"/>
                <a:gd name="connsiteY0" fmla="*/ 0 h 1022157"/>
                <a:gd name="connsiteX1" fmla="*/ 259080 w 311490"/>
                <a:gd name="connsiteY1" fmla="*/ 476241 h 1022157"/>
                <a:gd name="connsiteX2" fmla="*/ 0 w 311490"/>
                <a:gd name="connsiteY2" fmla="*/ 1022157 h 1022157"/>
                <a:gd name="connsiteX0" fmla="*/ 613825 w 774244"/>
                <a:gd name="connsiteY0" fmla="*/ 0 h 483659"/>
                <a:gd name="connsiteX1" fmla="*/ 694237 w 774244"/>
                <a:gd name="connsiteY1" fmla="*/ 476241 h 483659"/>
                <a:gd name="connsiteX2" fmla="*/ 0 w 774244"/>
                <a:gd name="connsiteY2" fmla="*/ 335675 h 483659"/>
                <a:gd name="connsiteX0" fmla="*/ 613825 w 683194"/>
                <a:gd name="connsiteY0" fmla="*/ 0 h 343231"/>
                <a:gd name="connsiteX1" fmla="*/ 377758 w 683194"/>
                <a:gd name="connsiteY1" fmla="*/ 329138 h 343231"/>
                <a:gd name="connsiteX2" fmla="*/ 0 w 683194"/>
                <a:gd name="connsiteY2" fmla="*/ 335675 h 343231"/>
                <a:gd name="connsiteX0" fmla="*/ 613825 w 613825"/>
                <a:gd name="connsiteY0" fmla="*/ 0 h 335675"/>
                <a:gd name="connsiteX1" fmla="*/ 0 w 613825"/>
                <a:gd name="connsiteY1" fmla="*/ 335675 h 335675"/>
                <a:gd name="connsiteX0" fmla="*/ 613825 w 613825"/>
                <a:gd name="connsiteY0" fmla="*/ 0 h 335675"/>
                <a:gd name="connsiteX1" fmla="*/ 0 w 613825"/>
                <a:gd name="connsiteY1" fmla="*/ 335675 h 335675"/>
                <a:gd name="connsiteX0" fmla="*/ 27713 w 116181"/>
                <a:gd name="connsiteY0" fmla="*/ 0 h 482778"/>
                <a:gd name="connsiteX1" fmla="*/ 50908 w 116181"/>
                <a:gd name="connsiteY1" fmla="*/ 482778 h 482778"/>
                <a:gd name="connsiteX0" fmla="*/ 0 w 191794"/>
                <a:gd name="connsiteY0" fmla="*/ 0 h 482778"/>
                <a:gd name="connsiteX1" fmla="*/ 23195 w 191794"/>
                <a:gd name="connsiteY1" fmla="*/ 482778 h 482778"/>
                <a:gd name="connsiteX0" fmla="*/ 35789 w 201831"/>
                <a:gd name="connsiteY0" fmla="*/ 0 h 590654"/>
                <a:gd name="connsiteX1" fmla="*/ 0 w 201831"/>
                <a:gd name="connsiteY1" fmla="*/ 590654 h 590654"/>
              </a:gdLst>
              <a:ahLst/>
              <a:cxnLst>
                <a:cxn ang="0">
                  <a:pos x="connsiteX0" y="connsiteY0"/>
                </a:cxn>
                <a:cxn ang="0">
                  <a:pos x="connsiteX1" y="connsiteY1"/>
                </a:cxn>
              </a:cxnLst>
              <a:rect l="l" t="t" r="r" b="b"/>
              <a:pathLst>
                <a:path w="201831" h="590654">
                  <a:moveTo>
                    <a:pt x="35789" y="0"/>
                  </a:moveTo>
                  <a:cubicBezTo>
                    <a:pt x="311389" y="170734"/>
                    <a:pt x="204608" y="478762"/>
                    <a:pt x="0" y="590654"/>
                  </a:cubicBezTo>
                </a:path>
              </a:pathLst>
            </a:custGeom>
            <a:noFill/>
            <a:ln w="38100" cap="flat" cmpd="sng" algn="ctr">
              <a:solidFill>
                <a:srgbClr val="CC00CC"/>
              </a:solidFill>
              <a:prstDash val="solid"/>
              <a:round/>
              <a:headEnd type="none" w="med" len="med"/>
              <a:tailEnd type="triangle" w="med" len="lg"/>
            </a:ln>
            <a:effectLst/>
          </p:spPr>
          <p:txBody>
            <a:bodyPr vert="horz" wrap="square" lIns="91440" tIns="45720" rIns="91440" bIns="45720" numCol="1" rtlCol="0" anchor="t" anchorCtr="0" compatLnSpc="1">
              <a:prstTxWarp prst="textNoShape">
                <a:avLst/>
              </a:prstTxWarp>
            </a:bodyPr>
            <a:lstStyle/>
            <a:p>
              <a:endParaRPr lang="en-US"/>
            </a:p>
          </p:txBody>
        </p:sp>
        <p:sp>
          <p:nvSpPr>
            <p:cNvPr id="77" name="Oval 76">
              <a:extLst>
                <a:ext uri="{FF2B5EF4-FFF2-40B4-BE49-F238E27FC236}">
                  <a16:creationId xmlns:a16="http://schemas.microsoft.com/office/drawing/2014/main" id="{E0B7DAD1-A39A-A398-528A-9C1648C228AC}"/>
                </a:ext>
              </a:extLst>
            </p:cNvPr>
            <p:cNvSpPr/>
            <p:nvPr/>
          </p:nvSpPr>
          <p:spPr bwMode="auto">
            <a:xfrm>
              <a:off x="9453668" y="4045849"/>
              <a:ext cx="495620" cy="404616"/>
            </a:xfrm>
            <a:prstGeom prst="ellipse">
              <a:avLst/>
            </a:prstGeom>
            <a:noFill/>
            <a:ln w="38100" cap="flat" cmpd="sng" algn="ctr">
              <a:solidFill>
                <a:srgbClr val="CC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grpSp>
      <p:sp>
        <p:nvSpPr>
          <p:cNvPr id="23" name="Rectangle: Rounded Corners 22">
            <a:extLst>
              <a:ext uri="{FF2B5EF4-FFF2-40B4-BE49-F238E27FC236}">
                <a16:creationId xmlns:a16="http://schemas.microsoft.com/office/drawing/2014/main" id="{B7EA8D48-8E4A-BA88-F273-A55ED5B16FB1}"/>
              </a:ext>
            </a:extLst>
          </p:cNvPr>
          <p:cNvSpPr/>
          <p:nvPr/>
        </p:nvSpPr>
        <p:spPr bwMode="auto">
          <a:xfrm>
            <a:off x="3286873" y="1299624"/>
            <a:ext cx="504056" cy="906961"/>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Tree>
    <p:extLst>
      <p:ext uri="{BB962C8B-B14F-4D97-AF65-F5344CB8AC3E}">
        <p14:creationId xmlns:p14="http://schemas.microsoft.com/office/powerpoint/2010/main" val="284977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4"/>
                                        </p:tgtEl>
                                        <p:attrNameLst>
                                          <p:attrName>style.visibility</p:attrName>
                                        </p:attrNameLst>
                                      </p:cBhvr>
                                      <p:to>
                                        <p:strVal val="hidden"/>
                                      </p:to>
                                    </p:set>
                                  </p:childTnLst>
                                </p:cTn>
                              </p:par>
                              <p:par>
                                <p:cTn id="22" presetID="1" presetClass="exit" presetSubtype="0" fill="hold" grpId="1" nodeType="withEffect">
                                  <p:stCondLst>
                                    <p:cond delay="0"/>
                                  </p:stCondLst>
                                  <p:childTnLst>
                                    <p:set>
                                      <p:cBhvr>
                                        <p:cTn id="23" dur="1" fill="hold">
                                          <p:stCondLst>
                                            <p:cond delay="0"/>
                                          </p:stCondLst>
                                        </p:cTn>
                                        <p:tgtEl>
                                          <p:spTgt spid="2"/>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up)">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up)">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up)">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3"/>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7"/>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8"/>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5"/>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wipe(up)">
                                      <p:cBhvr>
                                        <p:cTn id="53" dur="500"/>
                                        <p:tgtEl>
                                          <p:spTgt spid="9"/>
                                        </p:tgtEl>
                                      </p:cBhvr>
                                    </p:animEffect>
                                  </p:childTnLst>
                                </p:cTn>
                              </p:par>
                              <p:par>
                                <p:cTn id="54" presetID="22" presetClass="entr" presetSubtype="1"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wipe(up)">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9"/>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wipe(up)">
                                      <p:cBhvr>
                                        <p:cTn id="67" dur="500"/>
                                        <p:tgtEl>
                                          <p:spTgt spid="11"/>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wipe(up)">
                                      <p:cBhvr>
                                        <p:cTn id="70" dur="500"/>
                                        <p:tgtEl>
                                          <p:spTgt spid="16"/>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11"/>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16"/>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grpId="0" nodeType="click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wipe(up)">
                                      <p:cBhvr>
                                        <p:cTn id="81" dur="500"/>
                                        <p:tgtEl>
                                          <p:spTgt spid="22"/>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1" nodeType="clickEffect">
                                  <p:stCondLst>
                                    <p:cond delay="0"/>
                                  </p:stCondLst>
                                  <p:childTnLst>
                                    <p:set>
                                      <p:cBhvr>
                                        <p:cTn id="85" dur="1" fill="hold">
                                          <p:stCondLst>
                                            <p:cond delay="0"/>
                                          </p:stCondLst>
                                        </p:cTn>
                                        <p:tgtEl>
                                          <p:spTgt spid="22"/>
                                        </p:tgtEl>
                                        <p:attrNameLst>
                                          <p:attrName>style.visibility</p:attrName>
                                        </p:attrNameLst>
                                      </p:cBhvr>
                                      <p:to>
                                        <p:strVal val="hidden"/>
                                      </p:to>
                                    </p:set>
                                  </p:childTnLst>
                                </p:cTn>
                              </p:par>
                              <p:par>
                                <p:cTn id="86" presetID="22" presetClass="entr" presetSubtype="1" fill="hold" nodeType="withEffect">
                                  <p:stCondLst>
                                    <p:cond delay="0"/>
                                  </p:stCondLst>
                                  <p:childTnLst>
                                    <p:set>
                                      <p:cBhvr>
                                        <p:cTn id="87" dur="1" fill="hold">
                                          <p:stCondLst>
                                            <p:cond delay="0"/>
                                          </p:stCondLst>
                                        </p:cTn>
                                        <p:tgtEl>
                                          <p:spTgt spid="80"/>
                                        </p:tgtEl>
                                        <p:attrNameLst>
                                          <p:attrName>style.visibility</p:attrName>
                                        </p:attrNameLst>
                                      </p:cBhvr>
                                      <p:to>
                                        <p:strVal val="visible"/>
                                      </p:to>
                                    </p:set>
                                    <p:animEffect transition="in" filter="wipe(up)">
                                      <p:cBhvr>
                                        <p:cTn id="88" dur="500"/>
                                        <p:tgtEl>
                                          <p:spTgt spid="80"/>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1" fill="hold" grpId="0" nodeType="clickEffect">
                                  <p:stCondLst>
                                    <p:cond delay="0"/>
                                  </p:stCondLst>
                                  <p:childTnLst>
                                    <p:set>
                                      <p:cBhvr>
                                        <p:cTn id="92" dur="1" fill="hold">
                                          <p:stCondLst>
                                            <p:cond delay="0"/>
                                          </p:stCondLst>
                                        </p:cTn>
                                        <p:tgtEl>
                                          <p:spTgt spid="68"/>
                                        </p:tgtEl>
                                        <p:attrNameLst>
                                          <p:attrName>style.visibility</p:attrName>
                                        </p:attrNameLst>
                                      </p:cBhvr>
                                      <p:to>
                                        <p:strVal val="visible"/>
                                      </p:to>
                                    </p:set>
                                    <p:animEffect transition="in" filter="wipe(up)">
                                      <p:cBhvr>
                                        <p:cTn id="93" dur="500"/>
                                        <p:tgtEl>
                                          <p:spTgt spid="68"/>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wipe(up)">
                                      <p:cBhvr>
                                        <p:cTn id="96" dur="500"/>
                                        <p:tgtEl>
                                          <p:spTgt spid="21"/>
                                        </p:tgtEl>
                                      </p:cBhvr>
                                    </p:animEffec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grpId="1" nodeType="clickEffect">
                                  <p:stCondLst>
                                    <p:cond delay="0"/>
                                  </p:stCondLst>
                                  <p:childTnLst>
                                    <p:set>
                                      <p:cBhvr>
                                        <p:cTn id="100" dur="1" fill="hold">
                                          <p:stCondLst>
                                            <p:cond delay="0"/>
                                          </p:stCondLst>
                                        </p:cTn>
                                        <p:tgtEl>
                                          <p:spTgt spid="68"/>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21"/>
                                        </p:tgtEl>
                                        <p:attrNameLst>
                                          <p:attrName>style.visibility</p:attrName>
                                        </p:attrNameLst>
                                      </p:cBhvr>
                                      <p:to>
                                        <p:strVal val="hidden"/>
                                      </p:to>
                                    </p:set>
                                  </p:childTnLst>
                                </p:cTn>
                              </p:par>
                              <p:par>
                                <p:cTn id="103" presetID="1" presetClass="exit" presetSubtype="0" fill="hold" nodeType="withEffect">
                                  <p:stCondLst>
                                    <p:cond delay="0"/>
                                  </p:stCondLst>
                                  <p:childTnLst>
                                    <p:set>
                                      <p:cBhvr>
                                        <p:cTn id="104" dur="1" fill="hold">
                                          <p:stCondLst>
                                            <p:cond delay="0"/>
                                          </p:stCondLst>
                                        </p:cTn>
                                        <p:tgtEl>
                                          <p:spTgt spid="80"/>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22" presetClass="entr" presetSubtype="1" fill="hold" nodeType="clickEffect">
                                  <p:stCondLst>
                                    <p:cond delay="0"/>
                                  </p:stCondLst>
                                  <p:childTnLst>
                                    <p:set>
                                      <p:cBhvr>
                                        <p:cTn id="108" dur="1" fill="hold">
                                          <p:stCondLst>
                                            <p:cond delay="0"/>
                                          </p:stCondLst>
                                        </p:cTn>
                                        <p:tgtEl>
                                          <p:spTgt spid="69"/>
                                        </p:tgtEl>
                                        <p:attrNameLst>
                                          <p:attrName>style.visibility</p:attrName>
                                        </p:attrNameLst>
                                      </p:cBhvr>
                                      <p:to>
                                        <p:strVal val="visible"/>
                                      </p:to>
                                    </p:set>
                                    <p:animEffect transition="in" filter="wipe(up)">
                                      <p:cBhvr>
                                        <p:cTn id="109" dur="500"/>
                                        <p:tgtEl>
                                          <p:spTgt spid="69"/>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1" fill="hold" grpId="0" nodeType="clickEffect">
                                  <p:stCondLst>
                                    <p:cond delay="0"/>
                                  </p:stCondLst>
                                  <p:childTnLst>
                                    <p:set>
                                      <p:cBhvr>
                                        <p:cTn id="113" dur="1" fill="hold">
                                          <p:stCondLst>
                                            <p:cond delay="0"/>
                                          </p:stCondLst>
                                        </p:cTn>
                                        <p:tgtEl>
                                          <p:spTgt spid="24"/>
                                        </p:tgtEl>
                                        <p:attrNameLst>
                                          <p:attrName>style.visibility</p:attrName>
                                        </p:attrNameLst>
                                      </p:cBhvr>
                                      <p:to>
                                        <p:strVal val="visible"/>
                                      </p:to>
                                    </p:set>
                                    <p:animEffect transition="in" filter="wipe(up)">
                                      <p:cBhvr>
                                        <p:cTn id="114" dur="500"/>
                                        <p:tgtEl>
                                          <p:spTgt spid="24"/>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wipe(up)">
                                      <p:cBhvr>
                                        <p:cTn id="117" dur="500"/>
                                        <p:tgtEl>
                                          <p:spTgt spid="25"/>
                                        </p:tgtEl>
                                      </p:cBhvr>
                                    </p:animEffect>
                                  </p:childTnLst>
                                </p:cTn>
                              </p:par>
                            </p:childTnLst>
                          </p:cTn>
                        </p:par>
                      </p:childTnLst>
                    </p:cTn>
                  </p:par>
                  <p:par>
                    <p:cTn id="118" fill="hold">
                      <p:stCondLst>
                        <p:cond delay="indefinite"/>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69"/>
                                        </p:tgtEl>
                                        <p:attrNameLst>
                                          <p:attrName>style.visibility</p:attrName>
                                        </p:attrNameLst>
                                      </p:cBhvr>
                                      <p:to>
                                        <p:strVal val="hidden"/>
                                      </p:to>
                                    </p:set>
                                  </p:childTnLst>
                                </p:cTn>
                              </p:par>
                              <p:par>
                                <p:cTn id="122" presetID="1" presetClass="exit" presetSubtype="0" fill="hold" grpId="1" nodeType="withEffect">
                                  <p:stCondLst>
                                    <p:cond delay="0"/>
                                  </p:stCondLst>
                                  <p:childTnLst>
                                    <p:set>
                                      <p:cBhvr>
                                        <p:cTn id="123" dur="1" fill="hold">
                                          <p:stCondLst>
                                            <p:cond delay="0"/>
                                          </p:stCondLst>
                                        </p:cTn>
                                        <p:tgtEl>
                                          <p:spTgt spid="24"/>
                                        </p:tgtEl>
                                        <p:attrNameLst>
                                          <p:attrName>style.visibility</p:attrName>
                                        </p:attrNameLst>
                                      </p:cBhvr>
                                      <p:to>
                                        <p:strVal val="hidden"/>
                                      </p:to>
                                    </p:set>
                                  </p:childTnLst>
                                </p:cTn>
                              </p:par>
                              <p:par>
                                <p:cTn id="124" presetID="1" presetClass="exit" presetSubtype="0" fill="hold" grpId="1" nodeType="withEffect">
                                  <p:stCondLst>
                                    <p:cond delay="0"/>
                                  </p:stCondLst>
                                  <p:childTnLst>
                                    <p:set>
                                      <p:cBhvr>
                                        <p:cTn id="125" dur="1" fill="hold">
                                          <p:stCondLst>
                                            <p:cond delay="0"/>
                                          </p:stCondLst>
                                        </p:cTn>
                                        <p:tgtEl>
                                          <p:spTgt spid="25"/>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22" presetClass="entr" presetSubtype="1" fill="hold" grpId="0" nodeType="click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wipe(up)">
                                      <p:cBhvr>
                                        <p:cTn id="130" dur="500"/>
                                        <p:tgtEl>
                                          <p:spTgt spid="17"/>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1" fill="hold" grpId="0" nodeType="clickEffect">
                                  <p:stCondLst>
                                    <p:cond delay="0"/>
                                  </p:stCondLst>
                                  <p:childTnLst>
                                    <p:set>
                                      <p:cBhvr>
                                        <p:cTn id="134" dur="1" fill="hold">
                                          <p:stCondLst>
                                            <p:cond delay="0"/>
                                          </p:stCondLst>
                                        </p:cTn>
                                        <p:tgtEl>
                                          <p:spTgt spid="74"/>
                                        </p:tgtEl>
                                        <p:attrNameLst>
                                          <p:attrName>style.visibility</p:attrName>
                                        </p:attrNameLst>
                                      </p:cBhvr>
                                      <p:to>
                                        <p:strVal val="visible"/>
                                      </p:to>
                                    </p:set>
                                    <p:animEffect transition="in" filter="wipe(up)">
                                      <p:cBhvr>
                                        <p:cTn id="135" dur="500"/>
                                        <p:tgtEl>
                                          <p:spTgt spid="74"/>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1" fill="hold" grpId="0" nodeType="clickEffect">
                                  <p:stCondLst>
                                    <p:cond delay="0"/>
                                  </p:stCondLst>
                                  <p:childTnLst>
                                    <p:set>
                                      <p:cBhvr>
                                        <p:cTn id="139" dur="1" fill="hold">
                                          <p:stCondLst>
                                            <p:cond delay="0"/>
                                          </p:stCondLst>
                                        </p:cTn>
                                        <p:tgtEl>
                                          <p:spTgt spid="23"/>
                                        </p:tgtEl>
                                        <p:attrNameLst>
                                          <p:attrName>style.visibility</p:attrName>
                                        </p:attrNameLst>
                                      </p:cBhvr>
                                      <p:to>
                                        <p:strVal val="visible"/>
                                      </p:to>
                                    </p:set>
                                    <p:animEffect transition="in" filter="wipe(up)">
                                      <p:cBhvr>
                                        <p:cTn id="140" dur="500"/>
                                        <p:tgtEl>
                                          <p:spTgt spid="23"/>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1" fill="hold" grpId="0" nodeType="clickEffect">
                                  <p:stCondLst>
                                    <p:cond delay="0"/>
                                  </p:stCondLst>
                                  <p:childTnLst>
                                    <p:set>
                                      <p:cBhvr>
                                        <p:cTn id="144" dur="1" fill="hold">
                                          <p:stCondLst>
                                            <p:cond delay="0"/>
                                          </p:stCondLst>
                                        </p:cTn>
                                        <p:tgtEl>
                                          <p:spTgt spid="19"/>
                                        </p:tgtEl>
                                        <p:attrNameLst>
                                          <p:attrName>style.visibility</p:attrName>
                                        </p:attrNameLst>
                                      </p:cBhvr>
                                      <p:to>
                                        <p:strVal val="visible"/>
                                      </p:to>
                                    </p:set>
                                    <p:animEffect transition="in" filter="wipe(up)">
                                      <p:cBhvr>
                                        <p:cTn id="145" dur="500"/>
                                        <p:tgtEl>
                                          <p:spTgt spid="19"/>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1" fill="hold" grpId="0" nodeType="clickEffect">
                                  <p:stCondLst>
                                    <p:cond delay="0"/>
                                  </p:stCondLst>
                                  <p:childTnLst>
                                    <p:set>
                                      <p:cBhvr>
                                        <p:cTn id="149" dur="1" fill="hold">
                                          <p:stCondLst>
                                            <p:cond delay="0"/>
                                          </p:stCondLst>
                                        </p:cTn>
                                        <p:tgtEl>
                                          <p:spTgt spid="20"/>
                                        </p:tgtEl>
                                        <p:attrNameLst>
                                          <p:attrName>style.visibility</p:attrName>
                                        </p:attrNameLst>
                                      </p:cBhvr>
                                      <p:to>
                                        <p:strVal val="visible"/>
                                      </p:to>
                                    </p:set>
                                    <p:animEffect transition="in" filter="wipe(up)">
                                      <p:cBhvr>
                                        <p:cTn id="150" dur="500"/>
                                        <p:tgtEl>
                                          <p:spTgt spid="20"/>
                                        </p:tgtEl>
                                      </p:cBhvr>
                                    </p:animEffect>
                                  </p:childTnLst>
                                </p:cTn>
                              </p:par>
                            </p:childTnLst>
                          </p:cTn>
                        </p:par>
                      </p:childTnLst>
                    </p:cTn>
                  </p:par>
                  <p:par>
                    <p:cTn id="151" fill="hold">
                      <p:stCondLst>
                        <p:cond delay="indefinite"/>
                      </p:stCondLst>
                      <p:childTnLst>
                        <p:par>
                          <p:cTn id="152" fill="hold">
                            <p:stCondLst>
                              <p:cond delay="0"/>
                            </p:stCondLst>
                            <p:childTnLst>
                              <p:par>
                                <p:cTn id="153" presetID="1" presetClass="exit" presetSubtype="0" fill="hold" grpId="1" nodeType="clickEffect">
                                  <p:stCondLst>
                                    <p:cond delay="0"/>
                                  </p:stCondLst>
                                  <p:childTnLst>
                                    <p:set>
                                      <p:cBhvr>
                                        <p:cTn id="154" dur="1" fill="hold">
                                          <p:stCondLst>
                                            <p:cond delay="0"/>
                                          </p:stCondLst>
                                        </p:cTn>
                                        <p:tgtEl>
                                          <p:spTgt spid="74"/>
                                        </p:tgtEl>
                                        <p:attrNameLst>
                                          <p:attrName>style.visibility</p:attrName>
                                        </p:attrNameLst>
                                      </p:cBhvr>
                                      <p:to>
                                        <p:strVal val="hidden"/>
                                      </p:to>
                                    </p:set>
                                  </p:childTnLst>
                                </p:cTn>
                              </p:par>
                              <p:par>
                                <p:cTn id="155" presetID="1" presetClass="exit" presetSubtype="0" fill="hold" grpId="1" nodeType="withEffect">
                                  <p:stCondLst>
                                    <p:cond delay="0"/>
                                  </p:stCondLst>
                                  <p:childTnLst>
                                    <p:set>
                                      <p:cBhvr>
                                        <p:cTn id="156" dur="1" fill="hold">
                                          <p:stCondLst>
                                            <p:cond delay="0"/>
                                          </p:stCondLst>
                                        </p:cTn>
                                        <p:tgtEl>
                                          <p:spTgt spid="19"/>
                                        </p:tgtEl>
                                        <p:attrNameLst>
                                          <p:attrName>style.visibility</p:attrName>
                                        </p:attrNameLst>
                                      </p:cBhvr>
                                      <p:to>
                                        <p:strVal val="hidden"/>
                                      </p:to>
                                    </p:set>
                                  </p:childTnLst>
                                </p:cTn>
                              </p:par>
                              <p:par>
                                <p:cTn id="157" presetID="1" presetClass="exit" presetSubtype="0" fill="hold" grpId="1" nodeType="withEffect">
                                  <p:stCondLst>
                                    <p:cond delay="0"/>
                                  </p:stCondLst>
                                  <p:childTnLst>
                                    <p:set>
                                      <p:cBhvr>
                                        <p:cTn id="158" dur="1" fill="hold">
                                          <p:stCondLst>
                                            <p:cond delay="0"/>
                                          </p:stCondLst>
                                        </p:cTn>
                                        <p:tgtEl>
                                          <p:spTgt spid="20"/>
                                        </p:tgtEl>
                                        <p:attrNameLst>
                                          <p:attrName>style.visibility</p:attrName>
                                        </p:attrNameLst>
                                      </p:cBhvr>
                                      <p:to>
                                        <p:strVal val="hidden"/>
                                      </p:to>
                                    </p:set>
                                  </p:childTnLst>
                                </p:cTn>
                              </p:par>
                              <p:par>
                                <p:cTn id="159" presetID="1" presetClass="exit" presetSubtype="0" fill="hold" grpId="1" nodeType="withEffect">
                                  <p:stCondLst>
                                    <p:cond delay="0"/>
                                  </p:stCondLst>
                                  <p:childTnLst>
                                    <p:set>
                                      <p:cBhvr>
                                        <p:cTn id="160" dur="1" fill="hold">
                                          <p:stCondLst>
                                            <p:cond delay="0"/>
                                          </p:stCondLst>
                                        </p:cTn>
                                        <p:tgtEl>
                                          <p:spTgt spid="23"/>
                                        </p:tgtEl>
                                        <p:attrNameLst>
                                          <p:attrName>style.visibility</p:attrName>
                                        </p:attrNameLst>
                                      </p:cBhvr>
                                      <p:to>
                                        <p:strVal val="hidden"/>
                                      </p:to>
                                    </p:set>
                                  </p:childTnLst>
                                </p:cTn>
                              </p:par>
                              <p:par>
                                <p:cTn id="161" presetID="22" presetClass="entr" presetSubtype="1" fill="hold" grpId="0" nodeType="withEffect">
                                  <p:stCondLst>
                                    <p:cond delay="0"/>
                                  </p:stCondLst>
                                  <p:childTnLst>
                                    <p:set>
                                      <p:cBhvr>
                                        <p:cTn id="162" dur="1" fill="hold">
                                          <p:stCondLst>
                                            <p:cond delay="0"/>
                                          </p:stCondLst>
                                        </p:cTn>
                                        <p:tgtEl>
                                          <p:spTgt spid="18"/>
                                        </p:tgtEl>
                                        <p:attrNameLst>
                                          <p:attrName>style.visibility</p:attrName>
                                        </p:attrNameLst>
                                      </p:cBhvr>
                                      <p:to>
                                        <p:strVal val="visible"/>
                                      </p:to>
                                    </p:set>
                                    <p:animEffect transition="in" filter="wipe(up)">
                                      <p:cBhvr>
                                        <p:cTn id="163" dur="500"/>
                                        <p:tgtEl>
                                          <p:spTgt spid="18"/>
                                        </p:tgtEl>
                                      </p:cBhvr>
                                    </p:animEffect>
                                  </p:childTnLst>
                                </p:cTn>
                              </p:par>
                            </p:childTnLst>
                          </p:cTn>
                        </p:par>
                      </p:childTnLst>
                    </p:cTn>
                  </p:par>
                  <p:par>
                    <p:cTn id="164" fill="hold">
                      <p:stCondLst>
                        <p:cond delay="indefinite"/>
                      </p:stCondLst>
                      <p:childTnLst>
                        <p:par>
                          <p:cTn id="165" fill="hold">
                            <p:stCondLst>
                              <p:cond delay="0"/>
                            </p:stCondLst>
                            <p:childTnLst>
                              <p:par>
                                <p:cTn id="166" presetID="1" presetClass="exit" presetSubtype="0" fill="hold" grpId="1" nodeType="clickEffect">
                                  <p:stCondLst>
                                    <p:cond delay="0"/>
                                  </p:stCondLst>
                                  <p:childTnLst>
                                    <p:set>
                                      <p:cBhvr>
                                        <p:cTn id="167" dur="1" fill="hold">
                                          <p:stCondLst>
                                            <p:cond delay="0"/>
                                          </p:stCondLst>
                                        </p:cTn>
                                        <p:tgtEl>
                                          <p:spTgt spid="17"/>
                                        </p:tgtEl>
                                        <p:attrNameLst>
                                          <p:attrName>style.visibility</p:attrName>
                                        </p:attrNameLst>
                                      </p:cBhvr>
                                      <p:to>
                                        <p:strVal val="hidden"/>
                                      </p:to>
                                    </p:set>
                                  </p:childTnLst>
                                </p:cTn>
                              </p:par>
                              <p:par>
                                <p:cTn id="168" presetID="1" presetClass="exit" presetSubtype="0" fill="hold" grpId="1" nodeType="withEffect">
                                  <p:stCondLst>
                                    <p:cond delay="0"/>
                                  </p:stCondLst>
                                  <p:childTnLst>
                                    <p:set>
                                      <p:cBhvr>
                                        <p:cTn id="169" dur="1" fill="hold">
                                          <p:stCondLst>
                                            <p:cond delay="0"/>
                                          </p:stCondLst>
                                        </p:cTn>
                                        <p:tgtEl>
                                          <p:spTgt spid="18"/>
                                        </p:tgtEl>
                                        <p:attrNameLst>
                                          <p:attrName>style.visibility</p:attrName>
                                        </p:attrNameLst>
                                      </p:cBhvr>
                                      <p:to>
                                        <p:strVal val="hidden"/>
                                      </p:to>
                                    </p:set>
                                  </p:childTnLst>
                                </p:cTn>
                              </p:par>
                              <p:par>
                                <p:cTn id="170" presetID="22" presetClass="entr" presetSubtype="1" fill="hold" nodeType="withEffect">
                                  <p:stCondLst>
                                    <p:cond delay="0"/>
                                  </p:stCondLst>
                                  <p:childTnLst>
                                    <p:set>
                                      <p:cBhvr>
                                        <p:cTn id="171" dur="1" fill="hold">
                                          <p:stCondLst>
                                            <p:cond delay="0"/>
                                          </p:stCondLst>
                                        </p:cTn>
                                        <p:tgtEl>
                                          <p:spTgt spid="61"/>
                                        </p:tgtEl>
                                        <p:attrNameLst>
                                          <p:attrName>style.visibility</p:attrName>
                                        </p:attrNameLst>
                                      </p:cBhvr>
                                      <p:to>
                                        <p:strVal val="visible"/>
                                      </p:to>
                                    </p:set>
                                    <p:animEffect transition="in" filter="wipe(up)">
                                      <p:cBhvr>
                                        <p:cTn id="172" dur="500"/>
                                        <p:tgtEl>
                                          <p:spTgt spid="61"/>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1" fill="hold" grpId="0" nodeType="clickEffect">
                                  <p:stCondLst>
                                    <p:cond delay="0"/>
                                  </p:stCondLst>
                                  <p:childTnLst>
                                    <p:set>
                                      <p:cBhvr>
                                        <p:cTn id="176" dur="1" fill="hold">
                                          <p:stCondLst>
                                            <p:cond delay="0"/>
                                          </p:stCondLst>
                                        </p:cTn>
                                        <p:tgtEl>
                                          <p:spTgt spid="66"/>
                                        </p:tgtEl>
                                        <p:attrNameLst>
                                          <p:attrName>style.visibility</p:attrName>
                                        </p:attrNameLst>
                                      </p:cBhvr>
                                      <p:to>
                                        <p:strVal val="visible"/>
                                      </p:to>
                                    </p:set>
                                    <p:animEffect transition="in" filter="wipe(up)">
                                      <p:cBhvr>
                                        <p:cTn id="177" dur="500"/>
                                        <p:tgtEl>
                                          <p:spTgt spid="66"/>
                                        </p:tgtEl>
                                      </p:cBhvr>
                                    </p:animEffect>
                                  </p:childTnLst>
                                </p:cTn>
                              </p:par>
                              <p:par>
                                <p:cTn id="178" presetID="22" presetClass="entr" presetSubtype="1" fill="hold" grpId="0" nodeType="withEffect">
                                  <p:stCondLst>
                                    <p:cond delay="0"/>
                                  </p:stCondLst>
                                  <p:childTnLst>
                                    <p:set>
                                      <p:cBhvr>
                                        <p:cTn id="179" dur="1" fill="hold">
                                          <p:stCondLst>
                                            <p:cond delay="0"/>
                                          </p:stCondLst>
                                        </p:cTn>
                                        <p:tgtEl>
                                          <p:spTgt spid="67"/>
                                        </p:tgtEl>
                                        <p:attrNameLst>
                                          <p:attrName>style.visibility</p:attrName>
                                        </p:attrNameLst>
                                      </p:cBhvr>
                                      <p:to>
                                        <p:strVal val="visible"/>
                                      </p:to>
                                    </p:set>
                                    <p:animEffect transition="in" filter="wipe(up)">
                                      <p:cBhvr>
                                        <p:cTn id="180" dur="500"/>
                                        <p:tgtEl>
                                          <p:spTgt spid="67"/>
                                        </p:tgtEl>
                                      </p:cBhvr>
                                    </p:animEffect>
                                  </p:childTnLst>
                                </p:cTn>
                              </p:par>
                            </p:childTnLst>
                          </p:cTn>
                        </p:par>
                      </p:childTnLst>
                    </p:cTn>
                  </p:par>
                  <p:par>
                    <p:cTn id="181" fill="hold">
                      <p:stCondLst>
                        <p:cond delay="indefinite"/>
                      </p:stCondLst>
                      <p:childTnLst>
                        <p:par>
                          <p:cTn id="182" fill="hold">
                            <p:stCondLst>
                              <p:cond delay="0"/>
                            </p:stCondLst>
                            <p:childTnLst>
                              <p:par>
                                <p:cTn id="183" presetID="1" presetClass="exit" presetSubtype="0" fill="hold" grpId="1" nodeType="clickEffect">
                                  <p:stCondLst>
                                    <p:cond delay="0"/>
                                  </p:stCondLst>
                                  <p:childTnLst>
                                    <p:set>
                                      <p:cBhvr>
                                        <p:cTn id="184" dur="1" fill="hold">
                                          <p:stCondLst>
                                            <p:cond delay="0"/>
                                          </p:stCondLst>
                                        </p:cTn>
                                        <p:tgtEl>
                                          <p:spTgt spid="66"/>
                                        </p:tgtEl>
                                        <p:attrNameLst>
                                          <p:attrName>style.visibility</p:attrName>
                                        </p:attrNameLst>
                                      </p:cBhvr>
                                      <p:to>
                                        <p:strVal val="hidden"/>
                                      </p:to>
                                    </p:set>
                                  </p:childTnLst>
                                </p:cTn>
                              </p:par>
                              <p:par>
                                <p:cTn id="185" presetID="1" presetClass="exit" presetSubtype="0" fill="hold" grpId="1" nodeType="withEffect">
                                  <p:stCondLst>
                                    <p:cond delay="0"/>
                                  </p:stCondLst>
                                  <p:childTnLst>
                                    <p:set>
                                      <p:cBhvr>
                                        <p:cTn id="186" dur="1" fill="hold">
                                          <p:stCondLst>
                                            <p:cond delay="0"/>
                                          </p:stCondLst>
                                        </p:cTn>
                                        <p:tgtEl>
                                          <p:spTgt spid="67"/>
                                        </p:tgtEl>
                                        <p:attrNameLst>
                                          <p:attrName>style.visibility</p:attrName>
                                        </p:attrNameLst>
                                      </p:cBhvr>
                                      <p:to>
                                        <p:strVal val="hidden"/>
                                      </p:to>
                                    </p:set>
                                  </p:childTnLst>
                                </p:cTn>
                              </p:par>
                              <p:par>
                                <p:cTn id="187" presetID="1" presetClass="exit" presetSubtype="0" fill="hold" nodeType="withEffect">
                                  <p:stCondLst>
                                    <p:cond delay="0"/>
                                  </p:stCondLst>
                                  <p:childTnLst>
                                    <p:set>
                                      <p:cBhvr>
                                        <p:cTn id="188" dur="1" fill="hold">
                                          <p:stCondLst>
                                            <p:cond delay="0"/>
                                          </p:stCondLst>
                                        </p:cTn>
                                        <p:tgtEl>
                                          <p:spTgt spid="61"/>
                                        </p:tgtEl>
                                        <p:attrNameLst>
                                          <p:attrName>style.visibility</p:attrName>
                                        </p:attrNameLst>
                                      </p:cBhvr>
                                      <p:to>
                                        <p:strVal val="hidden"/>
                                      </p:to>
                                    </p:set>
                                  </p:childTnLst>
                                </p:cTn>
                              </p:par>
                            </p:childTnLst>
                          </p:cTn>
                        </p:par>
                      </p:childTnLst>
                    </p:cTn>
                  </p:par>
                  <p:par>
                    <p:cTn id="189" fill="hold">
                      <p:stCondLst>
                        <p:cond delay="indefinite"/>
                      </p:stCondLst>
                      <p:childTnLst>
                        <p:par>
                          <p:cTn id="190" fill="hold">
                            <p:stCondLst>
                              <p:cond delay="0"/>
                            </p:stCondLst>
                            <p:childTnLst>
                              <p:par>
                                <p:cTn id="191" presetID="22" presetClass="entr" presetSubtype="1" fill="hold" nodeType="clickEffect">
                                  <p:stCondLst>
                                    <p:cond delay="0"/>
                                  </p:stCondLst>
                                  <p:childTnLst>
                                    <p:set>
                                      <p:cBhvr>
                                        <p:cTn id="192" dur="1" fill="hold">
                                          <p:stCondLst>
                                            <p:cond delay="0"/>
                                          </p:stCondLst>
                                        </p:cTn>
                                        <p:tgtEl>
                                          <p:spTgt spid="38"/>
                                        </p:tgtEl>
                                        <p:attrNameLst>
                                          <p:attrName>style.visibility</p:attrName>
                                        </p:attrNameLst>
                                      </p:cBhvr>
                                      <p:to>
                                        <p:strVal val="visible"/>
                                      </p:to>
                                    </p:set>
                                    <p:animEffect transition="in" filter="wipe(up)">
                                      <p:cBhvr>
                                        <p:cTn id="193" dur="500"/>
                                        <p:tgtEl>
                                          <p:spTgt spid="38"/>
                                        </p:tgtEl>
                                      </p:cBhvr>
                                    </p:animEffect>
                                  </p:childTnLst>
                                </p:cTn>
                              </p:par>
                            </p:childTnLst>
                          </p:cTn>
                        </p:par>
                      </p:childTnLst>
                    </p:cTn>
                  </p:par>
                  <p:par>
                    <p:cTn id="194" fill="hold">
                      <p:stCondLst>
                        <p:cond delay="indefinite"/>
                      </p:stCondLst>
                      <p:childTnLst>
                        <p:par>
                          <p:cTn id="195" fill="hold">
                            <p:stCondLst>
                              <p:cond delay="0"/>
                            </p:stCondLst>
                            <p:childTnLst>
                              <p:par>
                                <p:cTn id="196" presetID="1" presetClass="exit" presetSubtype="0" fill="hold" nodeType="clickEffect">
                                  <p:stCondLst>
                                    <p:cond delay="0"/>
                                  </p:stCondLst>
                                  <p:childTnLst>
                                    <p:set>
                                      <p:cBhvr>
                                        <p:cTn id="197" dur="1" fill="hold">
                                          <p:stCondLst>
                                            <p:cond delay="0"/>
                                          </p:stCondLst>
                                        </p:cTn>
                                        <p:tgtEl>
                                          <p:spTgt spid="38"/>
                                        </p:tgtEl>
                                        <p:attrNameLst>
                                          <p:attrName>style.visibility</p:attrName>
                                        </p:attrNameLst>
                                      </p:cBhvr>
                                      <p:to>
                                        <p:strVal val="hidden"/>
                                      </p:to>
                                    </p:set>
                                  </p:childTnLst>
                                </p:cTn>
                              </p:par>
                            </p:childTnLst>
                          </p:cTn>
                        </p:par>
                      </p:childTnLst>
                    </p:cTn>
                  </p:par>
                  <p:par>
                    <p:cTn id="198" fill="hold">
                      <p:stCondLst>
                        <p:cond delay="indefinite"/>
                      </p:stCondLst>
                      <p:childTnLst>
                        <p:par>
                          <p:cTn id="199" fill="hold">
                            <p:stCondLst>
                              <p:cond delay="0"/>
                            </p:stCondLst>
                            <p:childTnLst>
                              <p:par>
                                <p:cTn id="200" presetID="22" presetClass="entr" presetSubtype="1" fill="hold" nodeType="clickEffect">
                                  <p:stCondLst>
                                    <p:cond delay="0"/>
                                  </p:stCondLst>
                                  <p:childTnLst>
                                    <p:set>
                                      <p:cBhvr>
                                        <p:cTn id="201" dur="1" fill="hold">
                                          <p:stCondLst>
                                            <p:cond delay="0"/>
                                          </p:stCondLst>
                                        </p:cTn>
                                        <p:tgtEl>
                                          <p:spTgt spid="39"/>
                                        </p:tgtEl>
                                        <p:attrNameLst>
                                          <p:attrName>style.visibility</p:attrName>
                                        </p:attrNameLst>
                                      </p:cBhvr>
                                      <p:to>
                                        <p:strVal val="visible"/>
                                      </p:to>
                                    </p:set>
                                    <p:animEffect transition="in" filter="wipe(up)">
                                      <p:cBhvr>
                                        <p:cTn id="202" dur="500"/>
                                        <p:tgtEl>
                                          <p:spTgt spid="39"/>
                                        </p:tgtEl>
                                      </p:cBhvr>
                                    </p:animEffect>
                                  </p:childTnLst>
                                </p:cTn>
                              </p:par>
                              <p:par>
                                <p:cTn id="203" presetID="22" presetClass="entr" presetSubtype="1" fill="hold" grpId="0" nodeType="withEffect">
                                  <p:stCondLst>
                                    <p:cond delay="0"/>
                                  </p:stCondLst>
                                  <p:childTnLst>
                                    <p:set>
                                      <p:cBhvr>
                                        <p:cTn id="204" dur="1" fill="hold">
                                          <p:stCondLst>
                                            <p:cond delay="0"/>
                                          </p:stCondLst>
                                        </p:cTn>
                                        <p:tgtEl>
                                          <p:spTgt spid="44"/>
                                        </p:tgtEl>
                                        <p:attrNameLst>
                                          <p:attrName>style.visibility</p:attrName>
                                        </p:attrNameLst>
                                      </p:cBhvr>
                                      <p:to>
                                        <p:strVal val="visible"/>
                                      </p:to>
                                    </p:set>
                                    <p:animEffect transition="in" filter="wipe(up)">
                                      <p:cBhvr>
                                        <p:cTn id="205" dur="500"/>
                                        <p:tgtEl>
                                          <p:spTgt spid="44"/>
                                        </p:tgtEl>
                                      </p:cBhvr>
                                    </p:animEffect>
                                  </p:childTnLst>
                                </p:cTn>
                              </p:par>
                              <p:par>
                                <p:cTn id="206" presetID="22" presetClass="entr" presetSubtype="1" fill="hold" grpId="0" nodeType="withEffect">
                                  <p:stCondLst>
                                    <p:cond delay="0"/>
                                  </p:stCondLst>
                                  <p:childTnLst>
                                    <p:set>
                                      <p:cBhvr>
                                        <p:cTn id="207" dur="1" fill="hold">
                                          <p:stCondLst>
                                            <p:cond delay="0"/>
                                          </p:stCondLst>
                                        </p:cTn>
                                        <p:tgtEl>
                                          <p:spTgt spid="45"/>
                                        </p:tgtEl>
                                        <p:attrNameLst>
                                          <p:attrName>style.visibility</p:attrName>
                                        </p:attrNameLst>
                                      </p:cBhvr>
                                      <p:to>
                                        <p:strVal val="visible"/>
                                      </p:to>
                                    </p:set>
                                    <p:animEffect transition="in" filter="wipe(up)">
                                      <p:cBhvr>
                                        <p:cTn id="208" dur="500"/>
                                        <p:tgtEl>
                                          <p:spTgt spid="45"/>
                                        </p:tgtEl>
                                      </p:cBhvr>
                                    </p:animEffect>
                                  </p:childTnLst>
                                </p:cTn>
                              </p:par>
                            </p:childTnLst>
                          </p:cTn>
                        </p:par>
                      </p:childTnLst>
                    </p:cTn>
                  </p:par>
                  <p:par>
                    <p:cTn id="209" fill="hold">
                      <p:stCondLst>
                        <p:cond delay="indefinite"/>
                      </p:stCondLst>
                      <p:childTnLst>
                        <p:par>
                          <p:cTn id="210" fill="hold">
                            <p:stCondLst>
                              <p:cond delay="0"/>
                            </p:stCondLst>
                            <p:childTnLst>
                              <p:par>
                                <p:cTn id="211" presetID="1" presetClass="exit" presetSubtype="0" fill="hold" grpId="1" nodeType="clickEffect">
                                  <p:stCondLst>
                                    <p:cond delay="0"/>
                                  </p:stCondLst>
                                  <p:childTnLst>
                                    <p:set>
                                      <p:cBhvr>
                                        <p:cTn id="212" dur="1" fill="hold">
                                          <p:stCondLst>
                                            <p:cond delay="0"/>
                                          </p:stCondLst>
                                        </p:cTn>
                                        <p:tgtEl>
                                          <p:spTgt spid="44"/>
                                        </p:tgtEl>
                                        <p:attrNameLst>
                                          <p:attrName>style.visibility</p:attrName>
                                        </p:attrNameLst>
                                      </p:cBhvr>
                                      <p:to>
                                        <p:strVal val="hidden"/>
                                      </p:to>
                                    </p:set>
                                  </p:childTnLst>
                                </p:cTn>
                              </p:par>
                              <p:par>
                                <p:cTn id="213" presetID="1" presetClass="exit" presetSubtype="0" fill="hold" nodeType="withEffect">
                                  <p:stCondLst>
                                    <p:cond delay="0"/>
                                  </p:stCondLst>
                                  <p:childTnLst>
                                    <p:set>
                                      <p:cBhvr>
                                        <p:cTn id="214" dur="1" fill="hold">
                                          <p:stCondLst>
                                            <p:cond delay="0"/>
                                          </p:stCondLst>
                                        </p:cTn>
                                        <p:tgtEl>
                                          <p:spTgt spid="39"/>
                                        </p:tgtEl>
                                        <p:attrNameLst>
                                          <p:attrName>style.visibility</p:attrName>
                                        </p:attrNameLst>
                                      </p:cBhvr>
                                      <p:to>
                                        <p:strVal val="hidden"/>
                                      </p:to>
                                    </p:set>
                                  </p:childTnLst>
                                </p:cTn>
                              </p:par>
                              <p:par>
                                <p:cTn id="215" presetID="1" presetClass="exit" presetSubtype="0" fill="hold" grpId="1" nodeType="withEffect">
                                  <p:stCondLst>
                                    <p:cond delay="0"/>
                                  </p:stCondLst>
                                  <p:childTnLst>
                                    <p:set>
                                      <p:cBhvr>
                                        <p:cTn id="216" dur="1" fill="hold">
                                          <p:stCondLst>
                                            <p:cond delay="0"/>
                                          </p:stCondLst>
                                        </p:cTn>
                                        <p:tgtEl>
                                          <p:spTgt spid="45"/>
                                        </p:tgtEl>
                                        <p:attrNameLst>
                                          <p:attrName>style.visibility</p:attrName>
                                        </p:attrNameLst>
                                      </p:cBhvr>
                                      <p:to>
                                        <p:strVal val="hidden"/>
                                      </p:to>
                                    </p:set>
                                  </p:childTnLst>
                                </p:cTn>
                              </p:par>
                            </p:childTnLst>
                          </p:cTn>
                        </p:par>
                      </p:childTnLst>
                    </p:cTn>
                  </p:par>
                  <p:par>
                    <p:cTn id="217" fill="hold">
                      <p:stCondLst>
                        <p:cond delay="indefinite"/>
                      </p:stCondLst>
                      <p:childTnLst>
                        <p:par>
                          <p:cTn id="218" fill="hold">
                            <p:stCondLst>
                              <p:cond delay="0"/>
                            </p:stCondLst>
                            <p:childTnLst>
                              <p:par>
                                <p:cTn id="219" presetID="22" presetClass="entr" presetSubtype="1" fill="hold" nodeType="clickEffect">
                                  <p:stCondLst>
                                    <p:cond delay="0"/>
                                  </p:stCondLst>
                                  <p:childTnLst>
                                    <p:set>
                                      <p:cBhvr>
                                        <p:cTn id="220" dur="1" fill="hold">
                                          <p:stCondLst>
                                            <p:cond delay="0"/>
                                          </p:stCondLst>
                                        </p:cTn>
                                        <p:tgtEl>
                                          <p:spTgt spid="46"/>
                                        </p:tgtEl>
                                        <p:attrNameLst>
                                          <p:attrName>style.visibility</p:attrName>
                                        </p:attrNameLst>
                                      </p:cBhvr>
                                      <p:to>
                                        <p:strVal val="visible"/>
                                      </p:to>
                                    </p:set>
                                    <p:animEffect transition="in" filter="wipe(up)">
                                      <p:cBhvr>
                                        <p:cTn id="221" dur="500"/>
                                        <p:tgtEl>
                                          <p:spTgt spid="46"/>
                                        </p:tgtEl>
                                      </p:cBhvr>
                                    </p:animEffect>
                                  </p:childTnLst>
                                </p:cTn>
                              </p:par>
                            </p:childTnLst>
                          </p:cTn>
                        </p:par>
                      </p:childTnLst>
                    </p:cTn>
                  </p:par>
                  <p:par>
                    <p:cTn id="222" fill="hold">
                      <p:stCondLst>
                        <p:cond delay="indefinite"/>
                      </p:stCondLst>
                      <p:childTnLst>
                        <p:par>
                          <p:cTn id="223" fill="hold">
                            <p:stCondLst>
                              <p:cond delay="0"/>
                            </p:stCondLst>
                            <p:childTnLst>
                              <p:par>
                                <p:cTn id="224" presetID="1" presetClass="exit" presetSubtype="0" fill="hold" nodeType="clickEffect">
                                  <p:stCondLst>
                                    <p:cond delay="0"/>
                                  </p:stCondLst>
                                  <p:childTnLst>
                                    <p:set>
                                      <p:cBhvr>
                                        <p:cTn id="225" dur="1" fill="hold">
                                          <p:stCondLst>
                                            <p:cond delay="0"/>
                                          </p:stCondLst>
                                        </p:cTn>
                                        <p:tgtEl>
                                          <p:spTgt spid="46"/>
                                        </p:tgtEl>
                                        <p:attrNameLst>
                                          <p:attrName>style.visibility</p:attrName>
                                        </p:attrNameLst>
                                      </p:cBhvr>
                                      <p:to>
                                        <p:strVal val="hidden"/>
                                      </p:to>
                                    </p:set>
                                  </p:childTnLst>
                                </p:cTn>
                              </p:par>
                            </p:childTnLst>
                          </p:cTn>
                        </p:par>
                      </p:childTnLst>
                    </p:cTn>
                  </p:par>
                  <p:par>
                    <p:cTn id="226" fill="hold">
                      <p:stCondLst>
                        <p:cond delay="indefinite"/>
                      </p:stCondLst>
                      <p:childTnLst>
                        <p:par>
                          <p:cTn id="227" fill="hold">
                            <p:stCondLst>
                              <p:cond delay="0"/>
                            </p:stCondLst>
                            <p:childTnLst>
                              <p:par>
                                <p:cTn id="228" presetID="22" presetClass="entr" presetSubtype="1" fill="hold" nodeType="clickEffect">
                                  <p:stCondLst>
                                    <p:cond delay="0"/>
                                  </p:stCondLst>
                                  <p:childTnLst>
                                    <p:set>
                                      <p:cBhvr>
                                        <p:cTn id="229" dur="1" fill="hold">
                                          <p:stCondLst>
                                            <p:cond delay="0"/>
                                          </p:stCondLst>
                                        </p:cTn>
                                        <p:tgtEl>
                                          <p:spTgt spid="60"/>
                                        </p:tgtEl>
                                        <p:attrNameLst>
                                          <p:attrName>style.visibility</p:attrName>
                                        </p:attrNameLst>
                                      </p:cBhvr>
                                      <p:to>
                                        <p:strVal val="visible"/>
                                      </p:to>
                                    </p:set>
                                    <p:animEffect transition="in" filter="wipe(up)">
                                      <p:cBhvr>
                                        <p:cTn id="230"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P spid="4" grpId="0" animBg="1"/>
      <p:bldP spid="4" grpId="1" animBg="1"/>
      <p:bldP spid="5" grpId="0" animBg="1"/>
      <p:bldP spid="5"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4" grpId="0" animBg="1"/>
      <p:bldP spid="24" grpId="1" animBg="1"/>
      <p:bldP spid="25" grpId="0" animBg="1"/>
      <p:bldP spid="25" grpId="1" animBg="1"/>
      <p:bldP spid="44" grpId="0" animBg="1"/>
      <p:bldP spid="44" grpId="1" animBg="1"/>
      <p:bldP spid="45" grpId="0" animBg="1"/>
      <p:bldP spid="45" grpId="1" animBg="1"/>
      <p:bldP spid="66" grpId="0" animBg="1"/>
      <p:bldP spid="66" grpId="1" animBg="1"/>
      <p:bldP spid="67" grpId="0" animBg="1"/>
      <p:bldP spid="67" grpId="1" animBg="1"/>
      <p:bldP spid="68" grpId="0" animBg="1"/>
      <p:bldP spid="68" grpId="1" animBg="1"/>
      <p:bldP spid="74" grpId="0" animBg="1"/>
      <p:bldP spid="74" grpId="1" animBg="1"/>
      <p:bldP spid="23" grpId="0" animBg="1"/>
      <p:bldP spid="23" grpId="1"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9832" y="44624"/>
            <a:ext cx="9105593" cy="6696744"/>
          </a:xfrm>
        </p:spPr>
        <p:txBody>
          <a:bodyPr/>
          <a:lstStyle/>
          <a:p>
            <a:r>
              <a:rPr lang="en-US" dirty="0"/>
              <a:t>If the SMD is for a </a:t>
            </a:r>
            <a:r>
              <a:rPr lang="en-US" i="1" dirty="0"/>
              <a:t>change</a:t>
            </a:r>
            <a:r>
              <a:rPr lang="en-US" dirty="0"/>
              <a:t> in the mean (in a time series or crossover) or for a </a:t>
            </a:r>
            <a:r>
              <a:rPr lang="en-US" i="1" dirty="0"/>
              <a:t>difference in the changes</a:t>
            </a:r>
            <a:r>
              <a:rPr lang="en-US" dirty="0"/>
              <a:t> in the mean (in a controlled trial), SDs of post-intervention scores and SDs of change scores become available.</a:t>
            </a:r>
          </a:p>
          <a:p>
            <a:pPr lvl="1"/>
            <a:r>
              <a:rPr lang="en-US" dirty="0"/>
              <a:t>In our survey of 80 recent meta-analyses in three medical journals…</a:t>
            </a:r>
          </a:p>
          <a:p>
            <a:pPr lvl="2"/>
            <a:r>
              <a:rPr lang="en-US" dirty="0"/>
              <a:t>about one-third (35%) of the meta-analyses used SMDs;</a:t>
            </a:r>
          </a:p>
          <a:p>
            <a:pPr lvl="2"/>
            <a:r>
              <a:rPr lang="en-US" dirty="0"/>
              <a:t>two-fifths (39%) of the 35% used change-score SDs for the SMDs;</a:t>
            </a:r>
          </a:p>
          <a:p>
            <a:pPr lvl="2"/>
            <a:r>
              <a:rPr lang="en-US" dirty="0"/>
              <a:t>many (66%) of the 35% "pooled" pre- and post-intervention SDs or  pooled change-score SDs in the control and intervention groups;</a:t>
            </a:r>
          </a:p>
          <a:p>
            <a:pPr lvl="2"/>
            <a:r>
              <a:rPr lang="en-US" dirty="0"/>
              <a:t>only one-tenth (12%) of the 35% pooled the pre-intervention SDs.</a:t>
            </a:r>
          </a:p>
          <a:p>
            <a:r>
              <a:rPr lang="en-US" dirty="0"/>
              <a:t>Why is using the </a:t>
            </a:r>
            <a:r>
              <a:rPr lang="en-US" i="1" dirty="0"/>
              <a:t>change-score</a:t>
            </a:r>
            <a:r>
              <a:rPr lang="en-US" dirty="0"/>
              <a:t> SD </a:t>
            </a:r>
            <a:r>
              <a:rPr lang="en-US" dirty="0">
                <a:solidFill>
                  <a:srgbClr val="FF0000"/>
                </a:solidFill>
              </a:rPr>
              <a:t>wrong</a:t>
            </a:r>
            <a:r>
              <a:rPr lang="en-US" dirty="0"/>
              <a:t>?</a:t>
            </a:r>
          </a:p>
          <a:p>
            <a:pPr lvl="1"/>
            <a:r>
              <a:rPr lang="en-US" dirty="0"/>
              <a:t>The change-score SD is a combination of individual responses and random standard error of measurement: </a:t>
            </a:r>
            <a:r>
              <a:rPr lang="en-US" dirty="0">
                <a:ea typeface="Calibri" panose="020F0502020204030204" pitchFamily="34" charset="0"/>
                <a:cs typeface="Times New Roman" panose="02020603050405020304" pitchFamily="18" charset="0"/>
              </a:rPr>
              <a:t>SD</a:t>
            </a:r>
            <a:r>
              <a:rPr lang="en-US" baseline="-25000" dirty="0">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en-US" dirty="0">
                <a:ea typeface="Calibri" panose="020F0502020204030204" pitchFamily="34" charset="0"/>
                <a:cs typeface="Times New Roman" panose="02020603050405020304" pitchFamily="18" charset="0"/>
              </a:rPr>
              <a:t> = </a:t>
            </a:r>
            <a:r>
              <a:rPr lang="en-US" dirty="0">
                <a:ea typeface="Calibri" panose="020F0502020204030204" pitchFamily="34" charset="0"/>
                <a:cs typeface="Times New Roman" panose="02020603050405020304" pitchFamily="18" charset="0"/>
                <a:sym typeface="Symbol" panose="05050102010706020507" pitchFamily="18" charset="2"/>
              </a:rPr>
              <a:t></a:t>
            </a:r>
            <a:r>
              <a:rPr lang="en-US" dirty="0">
                <a:ea typeface="Calibri" panose="020F0502020204030204" pitchFamily="34" charset="0"/>
                <a:cs typeface="Times New Roman" panose="02020603050405020304" pitchFamily="18" charset="0"/>
              </a:rPr>
              <a:t>(SD</a:t>
            </a:r>
            <a:r>
              <a:rPr lang="en-US" baseline="-25000" dirty="0">
                <a:ea typeface="Calibri" panose="020F0502020204030204" pitchFamily="34" charset="0"/>
                <a:cs typeface="Times New Roman" panose="02020603050405020304" pitchFamily="18" charset="0"/>
              </a:rPr>
              <a:t>IR</a:t>
            </a:r>
            <a:r>
              <a:rPr lang="en-US" baseline="30000" dirty="0">
                <a:ea typeface="Calibri" panose="020F0502020204030204" pitchFamily="34" charset="0"/>
                <a:cs typeface="Times New Roman" panose="02020603050405020304" pitchFamily="18" charset="0"/>
              </a:rPr>
              <a:t>2</a:t>
            </a:r>
            <a:r>
              <a:rPr lang="en-US" dirty="0">
                <a:ea typeface="Calibri" panose="020F0502020204030204" pitchFamily="34" charset="0"/>
                <a:cs typeface="Times New Roman" panose="02020603050405020304" pitchFamily="18" charset="0"/>
              </a:rPr>
              <a:t> + 2SEM</a:t>
            </a:r>
            <a:r>
              <a:rPr lang="en-US" baseline="30000" dirty="0">
                <a:ea typeface="Calibri" panose="020F0502020204030204" pitchFamily="34" charset="0"/>
                <a:cs typeface="Times New Roman" panose="02020603050405020304" pitchFamily="18" charset="0"/>
              </a:rPr>
              <a:t>2</a:t>
            </a:r>
            <a:r>
              <a:rPr lang="en-US" dirty="0">
                <a:ea typeface="Calibri" panose="020F0502020204030204" pitchFamily="34" charset="0"/>
                <a:cs typeface="Times New Roman" panose="02020603050405020304" pitchFamily="18" charset="0"/>
              </a:rPr>
              <a:t>)</a:t>
            </a:r>
            <a:endParaRPr lang="en-US" dirty="0"/>
          </a:p>
          <a:p>
            <a:pPr lvl="1"/>
            <a:r>
              <a:rPr lang="en-US" dirty="0"/>
              <a:t>If SD</a:t>
            </a:r>
            <a:r>
              <a:rPr lang="en-US" baseline="-25000" dirty="0"/>
              <a:t>IR</a:t>
            </a:r>
            <a:r>
              <a:rPr lang="en-US" dirty="0"/>
              <a:t> predominates or the contribution of SEM is removed, the SMD would be huge when SD</a:t>
            </a:r>
            <a:r>
              <a:rPr lang="en-US" baseline="-25000" dirty="0"/>
              <a:t>IR</a:t>
            </a:r>
            <a:r>
              <a:rPr lang="en-US" dirty="0"/>
              <a:t> is negligible.</a:t>
            </a:r>
          </a:p>
          <a:p>
            <a:pPr lvl="1"/>
            <a:r>
              <a:rPr lang="en-US" dirty="0"/>
              <a:t>If SEM predominates or the contribution of SD</a:t>
            </a:r>
            <a:r>
              <a:rPr lang="en-US" baseline="-25000" dirty="0"/>
              <a:t>IR</a:t>
            </a:r>
            <a:r>
              <a:rPr lang="en-US" dirty="0"/>
              <a:t> is removed, the SMD would be huge for very precise measurements.</a:t>
            </a:r>
          </a:p>
          <a:p>
            <a:pPr lvl="1"/>
            <a:r>
              <a:rPr lang="en-US" dirty="0"/>
              <a:t>In either scenario, the SMD does not capture the biological importance of the intervention, and it can be absurdly biased.</a:t>
            </a:r>
          </a:p>
          <a:p>
            <a:endParaRPr lang="en-US" dirty="0"/>
          </a:p>
        </p:txBody>
      </p:sp>
      <p:sp>
        <p:nvSpPr>
          <p:cNvPr id="2" name="Rectangle 29">
            <a:extLst>
              <a:ext uri="{FF2B5EF4-FFF2-40B4-BE49-F238E27FC236}">
                <a16:creationId xmlns:a16="http://schemas.microsoft.com/office/drawing/2014/main" id="{B1CA9837-4885-77BD-0F50-C15E1809933B}"/>
              </a:ext>
            </a:extLst>
          </p:cNvPr>
          <p:cNvSpPr>
            <a:spLocks noChangeArrowheads="1"/>
          </p:cNvSpPr>
          <p:nvPr/>
        </p:nvSpPr>
        <p:spPr bwMode="auto">
          <a:xfrm>
            <a:off x="382843" y="1785516"/>
            <a:ext cx="512960"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4000" b="1" dirty="0">
                <a:solidFill>
                  <a:srgbClr val="FF0000"/>
                </a:solidFill>
                <a:effectLst>
                  <a:outerShdw blurRad="50800" dist="50800" dir="5400000" algn="ctr" rotWithShape="0">
                    <a:schemeClr val="tx1">
                      <a:alpha val="50000"/>
                    </a:schemeClr>
                  </a:outerShdw>
                </a:effectLst>
                <a:latin typeface="Arial" charset="0"/>
                <a:sym typeface="Wingdings 2" panose="05020102010507070707" pitchFamily="18" charset="2"/>
              </a:rPr>
              <a:t></a:t>
            </a:r>
            <a:endParaRPr lang="en-US" altLang="en-AU" sz="4000" b="1" dirty="0">
              <a:solidFill>
                <a:srgbClr val="FF0000"/>
              </a:solidFill>
              <a:effectLst>
                <a:outerShdw blurRad="50800" dist="50800" dir="5400000" algn="ctr" rotWithShape="0">
                  <a:schemeClr val="tx1">
                    <a:alpha val="50000"/>
                  </a:schemeClr>
                </a:outerShdw>
              </a:effectLst>
              <a:latin typeface="Arial" charset="0"/>
            </a:endParaRPr>
          </a:p>
        </p:txBody>
      </p:sp>
      <p:sp>
        <p:nvSpPr>
          <p:cNvPr id="3" name="Rectangle 29">
            <a:extLst>
              <a:ext uri="{FF2B5EF4-FFF2-40B4-BE49-F238E27FC236}">
                <a16:creationId xmlns:a16="http://schemas.microsoft.com/office/drawing/2014/main" id="{8E3FFB42-B0AC-B80D-A7FD-A7EB03AE9A77}"/>
              </a:ext>
            </a:extLst>
          </p:cNvPr>
          <p:cNvSpPr>
            <a:spLocks noChangeArrowheads="1"/>
          </p:cNvSpPr>
          <p:nvPr/>
        </p:nvSpPr>
        <p:spPr bwMode="auto">
          <a:xfrm>
            <a:off x="352224" y="2859286"/>
            <a:ext cx="575477"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4000" b="1" dirty="0">
                <a:solidFill>
                  <a:srgbClr val="33CC33"/>
                </a:solidFill>
                <a:effectLst>
                  <a:outerShdw blurRad="38100" dist="38100" dir="2700000" algn="tl">
                    <a:schemeClr val="tx1">
                      <a:alpha val="50000"/>
                    </a:schemeClr>
                  </a:outerShdw>
                </a:effectLst>
                <a:latin typeface="Arial" charset="0"/>
                <a:sym typeface="Wingdings 2" panose="05020102010507070707" pitchFamily="18" charset="2"/>
              </a:rPr>
              <a:t></a:t>
            </a:r>
            <a:endParaRPr lang="en-US" altLang="en-AU" sz="4000" b="1" dirty="0">
              <a:solidFill>
                <a:srgbClr val="33CC33"/>
              </a:solidFill>
              <a:effectLst>
                <a:outerShdw blurRad="38100" dist="38100" dir="2700000" algn="tl">
                  <a:schemeClr val="tx1">
                    <a:alpha val="50000"/>
                  </a:schemeClr>
                </a:outerShdw>
              </a:effectLst>
              <a:latin typeface="Arial" charset="0"/>
            </a:endParaRPr>
          </a:p>
        </p:txBody>
      </p:sp>
      <p:sp>
        <p:nvSpPr>
          <p:cNvPr id="4" name="Rectangle 29">
            <a:extLst>
              <a:ext uri="{FF2B5EF4-FFF2-40B4-BE49-F238E27FC236}">
                <a16:creationId xmlns:a16="http://schemas.microsoft.com/office/drawing/2014/main" id="{8A1DE767-0516-4A3E-3D33-9C2952716742}"/>
              </a:ext>
            </a:extLst>
          </p:cNvPr>
          <p:cNvSpPr>
            <a:spLocks noChangeArrowheads="1"/>
          </p:cNvSpPr>
          <p:nvPr/>
        </p:nvSpPr>
        <p:spPr bwMode="auto">
          <a:xfrm>
            <a:off x="382843" y="2164606"/>
            <a:ext cx="512960"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4000" b="1" dirty="0">
                <a:solidFill>
                  <a:srgbClr val="FF0000"/>
                </a:solidFill>
                <a:effectLst>
                  <a:outerShdw blurRad="50800" dist="50800" dir="5400000" algn="ctr" rotWithShape="0">
                    <a:schemeClr val="tx1">
                      <a:alpha val="50000"/>
                    </a:schemeClr>
                  </a:outerShdw>
                </a:effectLst>
                <a:latin typeface="Arial" charset="0"/>
                <a:sym typeface="Wingdings 2" panose="05020102010507070707" pitchFamily="18" charset="2"/>
              </a:rPr>
              <a:t></a:t>
            </a:r>
            <a:endParaRPr lang="en-US" altLang="en-AU" sz="4000" b="1" dirty="0">
              <a:solidFill>
                <a:srgbClr val="FF0000"/>
              </a:solidFill>
              <a:effectLst>
                <a:outerShdw blurRad="50800" dist="50800" dir="5400000" algn="ctr" rotWithShape="0">
                  <a:schemeClr val="tx1">
                    <a:alpha val="50000"/>
                  </a:schemeClr>
                </a:outerShdw>
              </a:effectLst>
              <a:latin typeface="Arial" charset="0"/>
            </a:endParaRPr>
          </a:p>
        </p:txBody>
      </p:sp>
      <p:sp>
        <p:nvSpPr>
          <p:cNvPr id="5" name="Rectangle 29">
            <a:extLst>
              <a:ext uri="{FF2B5EF4-FFF2-40B4-BE49-F238E27FC236}">
                <a16:creationId xmlns:a16="http://schemas.microsoft.com/office/drawing/2014/main" id="{8590B027-8CCA-86D2-61B3-3FC6185286AB}"/>
              </a:ext>
            </a:extLst>
          </p:cNvPr>
          <p:cNvSpPr>
            <a:spLocks noChangeArrowheads="1"/>
          </p:cNvSpPr>
          <p:nvPr/>
        </p:nvSpPr>
        <p:spPr bwMode="auto">
          <a:xfrm>
            <a:off x="487045" y="1386012"/>
            <a:ext cx="354263"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none" lIns="90487" tIns="44450" rIns="90487" bIns="44450">
            <a:spAutoFit/>
          </a:bodyPr>
          <a:lstStyle/>
          <a:p>
            <a:pPr algn="ctr"/>
            <a:r>
              <a:rPr lang="en-AU" altLang="en-AU" sz="4000" b="1" dirty="0">
                <a:solidFill>
                  <a:srgbClr val="CC00CC"/>
                </a:solidFill>
                <a:effectLst>
                  <a:outerShdw blurRad="38100" dist="38100" dir="2700000" algn="tl">
                    <a:schemeClr val="tx1">
                      <a:alpha val="50000"/>
                    </a:schemeClr>
                  </a:outerShdw>
                </a:effectLst>
                <a:latin typeface="Arial" charset="0"/>
                <a:sym typeface="Wingdings 2" panose="05020102010507070707" pitchFamily="18" charset="2"/>
              </a:rPr>
              <a:t>!</a:t>
            </a:r>
            <a:endParaRPr lang="en-US" altLang="en-AU" sz="4000" b="1" dirty="0">
              <a:solidFill>
                <a:srgbClr val="CC00CC"/>
              </a:solidFill>
              <a:effectLst>
                <a:outerShdw blurRad="38100" dist="38100" dir="2700000" algn="tl">
                  <a:schemeClr val="tx1">
                    <a:alpha val="50000"/>
                  </a:schemeClr>
                </a:outerShdw>
              </a:effectLst>
              <a:latin typeface="Arial" charset="0"/>
            </a:endParaRPr>
          </a:p>
        </p:txBody>
      </p:sp>
    </p:spTree>
    <p:extLst>
      <p:ext uri="{BB962C8B-B14F-4D97-AF65-F5344CB8AC3E}">
        <p14:creationId xmlns:p14="http://schemas.microsoft.com/office/powerpoint/2010/main" val="47091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7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17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171">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171">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bldLvl="3" autoUpdateAnimBg="0"/>
    </p:bldLst>
  </p:timing>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Default Design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54457</TotalTime>
  <Words>3679</Words>
  <Application>Microsoft Office PowerPoint</Application>
  <PresentationFormat>On-screen Show (4:3)</PresentationFormat>
  <Paragraphs>251</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 Narrow</vt:lpstr>
      <vt:lpstr>Calibri</vt:lpstr>
      <vt:lpstr>Symbol</vt:lpstr>
      <vt:lpstr>Times</vt:lpstr>
      <vt:lpstr>Times New Roman</vt:lpstr>
      <vt:lpstr>Default Design</vt:lpstr>
      <vt:lpstr>Misuse of Standardization to Meta-Analyze Differences and Changes in Means</vt:lpstr>
      <vt:lpstr>Summary/Abstract</vt:lpstr>
      <vt:lpstr>The problem of disparate measures in meta-analysis</vt:lpstr>
      <vt:lpstr>Standardization for combining mean effects in meta-analysis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Problems with standardization</vt:lpstr>
      <vt:lpstr>Alternatives to standardization for meta-analyzing mean effects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meta-analysis</dc:title>
  <dc:creator>Will Hopkins</dc:creator>
  <cp:lastModifiedBy>Will</cp:lastModifiedBy>
  <cp:revision>438</cp:revision>
  <cp:lastPrinted>2001-02-09T23:28:35Z</cp:lastPrinted>
  <dcterms:created xsi:type="dcterms:W3CDTF">2000-10-24T19:26:03Z</dcterms:created>
  <dcterms:modified xsi:type="dcterms:W3CDTF">2024-04-20T08:39:09Z</dcterms:modified>
</cp:coreProperties>
</file>